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9" r:id="rId2"/>
    <p:sldId id="261" r:id="rId3"/>
    <p:sldId id="267" r:id="rId4"/>
    <p:sldId id="270" r:id="rId5"/>
    <p:sldId id="273" r:id="rId6"/>
    <p:sldId id="272" r:id="rId7"/>
    <p:sldId id="291" r:id="rId8"/>
    <p:sldId id="274" r:id="rId9"/>
    <p:sldId id="265" r:id="rId10"/>
    <p:sldId id="264" r:id="rId11"/>
    <p:sldId id="283" r:id="rId12"/>
    <p:sldId id="281" r:id="rId13"/>
    <p:sldId id="269" r:id="rId14"/>
    <p:sldId id="278" r:id="rId15"/>
    <p:sldId id="292" r:id="rId16"/>
    <p:sldId id="263" r:id="rId17"/>
    <p:sldId id="276" r:id="rId18"/>
    <p:sldId id="280" r:id="rId19"/>
    <p:sldId id="293" r:id="rId20"/>
    <p:sldId id="277" r:id="rId21"/>
    <p:sldId id="279" r:id="rId22"/>
    <p:sldId id="282" r:id="rId23"/>
    <p:sldId id="284" r:id="rId24"/>
    <p:sldId id="285" r:id="rId25"/>
    <p:sldId id="266" r:id="rId26"/>
    <p:sldId id="286" r:id="rId27"/>
    <p:sldId id="289" r:id="rId28"/>
    <p:sldId id="290" r:id="rId29"/>
  </p:sldIdLst>
  <p:sldSz cx="9144000" cy="6858000" type="screen4x3"/>
  <p:notesSz cx="7086600" cy="102108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150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 bwMode="auto">
          <a:xfrm>
            <a:off x="4014788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>
                <a:latin typeface="Calibri" pitchFamily="34" charset="0"/>
              </a:defRPr>
            </a:lvl1pPr>
          </a:lstStyle>
          <a:p>
            <a:fld id="{24CDE4F9-BA77-4322-8728-6D9B36AB1FC8}" type="datetimeFigureOut">
              <a:rPr lang="sk-SK"/>
              <a:pPr/>
              <a:t>14. 2. 2012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5175"/>
            <a:ext cx="5105400" cy="3829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 bwMode="auto">
          <a:xfrm>
            <a:off x="708025" y="4849813"/>
            <a:ext cx="5670550" cy="459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 bwMode="auto">
          <a:xfrm>
            <a:off x="0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37" tIns="49419" rIns="98837" bIns="49419" numCol="1" anchor="b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37" tIns="49419" rIns="98837" bIns="49419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>
                <a:latin typeface="Calibri" pitchFamily="34" charset="0"/>
              </a:defRPr>
            </a:lvl1pPr>
          </a:lstStyle>
          <a:p>
            <a:fld id="{DECE8745-0636-46D1-946C-91DD2EAF5589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4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582AE-B9B0-428E-A364-DCBB7D94795B}" type="datetimeFigureOut">
              <a:rPr lang="sk-SK"/>
              <a:pPr>
                <a:defRPr/>
              </a:pPr>
              <a:t>14. 2. 2012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BC971-44ED-47F4-AA7B-1FC0CBCB07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67EFB-E61D-46D9-8901-5FAF6A203EA1}" type="datetimeFigureOut">
              <a:rPr lang="sk-SK"/>
              <a:pPr>
                <a:defRPr/>
              </a:pPr>
              <a:t>14. 2. 2012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0B19-B667-4AFF-9725-0A13E37B2FB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9452D-102A-4E9D-B39D-850C3B4674B7}" type="datetimeFigureOut">
              <a:rPr lang="sk-SK"/>
              <a:pPr>
                <a:defRPr/>
              </a:pPr>
              <a:t>14. 2. 2012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9782A-76ED-4D71-9A92-B8DE0C766E4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C3DC2-E87B-42F8-BA70-890428EDA13E}" type="datetimeFigureOut">
              <a:rPr lang="sk-SK"/>
              <a:pPr>
                <a:defRPr/>
              </a:pPr>
              <a:t>14. 2. 2012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49CE1-1CA0-4FF2-9408-48C739890EE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8C0EF-D20D-4437-999D-4E924B9DD046}" type="datetimeFigureOut">
              <a:rPr lang="sk-SK"/>
              <a:pPr>
                <a:defRPr/>
              </a:pPr>
              <a:t>14. 2. 2012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9AF71-1F80-4ECA-B731-7FA348BACC0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05D87-CD9E-4167-AD67-65ED587C448F}" type="datetimeFigureOut">
              <a:rPr lang="sk-SK"/>
              <a:pPr>
                <a:defRPr/>
              </a:pPr>
              <a:t>14. 2. 2012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89595-55BF-403D-ACD6-7B7CC53BBB3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33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33" y="217487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6B422-C171-4C2B-A124-A1ED3C969B4D}" type="datetimeFigureOut">
              <a:rPr lang="sk-SK"/>
              <a:pPr>
                <a:defRPr/>
              </a:pPr>
              <a:t>14. 2. 2012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A2B44-5F45-461C-BE6E-760A12E6D1E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038A4-FB65-4644-9E96-1CAFDFCA14C9}" type="datetimeFigureOut">
              <a:rPr lang="sk-SK"/>
              <a:pPr>
                <a:defRPr/>
              </a:pPr>
              <a:t>14. 2. 2012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D5042-CE62-4165-ABF7-D4D562E4995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2F7E5-C2BC-4B5E-9124-8B3AE3987019}" type="datetimeFigureOut">
              <a:rPr lang="sk-SK"/>
              <a:pPr>
                <a:defRPr/>
              </a:pPr>
              <a:t>14. 2. 2012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6FA38-1019-4961-A971-272B25BBD58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8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8" y="1435103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5EBCC-48B0-45ED-A84E-ECDE15E1DB4D}" type="datetimeFigureOut">
              <a:rPr lang="sk-SK"/>
              <a:pPr>
                <a:defRPr/>
              </a:pPr>
              <a:t>14. 2. 2012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F8346-3FB9-420F-BC35-109700F1D24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F104F-7CE5-4F8B-811A-1F7D4DF2C4D5}" type="datetimeFigureOut">
              <a:rPr lang="sk-SK"/>
              <a:pPr>
                <a:defRPr/>
              </a:pPr>
              <a:t>14. 2. 2012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3E649-5F70-4DB0-A585-F35934795D9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790BE0-B6D0-49EC-9077-33C29743ED51}" type="datetimeFigureOut">
              <a:rPr lang="sk-SK"/>
              <a:pPr>
                <a:defRPr/>
              </a:pPr>
              <a:t>14. 2. 2012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4236E9-7B57-447B-A289-23B63D75A18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fernet.sk/images/news/files/Kodansky%20proces%202002-2010(1).pdf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refernet.sk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efernet.sk/images/news/files/Policy-Report_SK_2010_A%20Bridge%20to%20the%20Future_final.pd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sk-SK" sz="2800" b="1" smtClean="0"/>
              <a:t>P</a:t>
            </a:r>
            <a:r>
              <a:rPr lang="en-US" sz="2800" b="1" smtClean="0"/>
              <a:t>rogram pre nové zručnosti a nové pracovné miesta</a:t>
            </a: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0" y="4076700"/>
            <a:ext cx="9144000" cy="1584325"/>
          </a:xfrm>
        </p:spPr>
        <p:txBody>
          <a:bodyPr/>
          <a:lstStyle/>
          <a:p>
            <a:pPr algn="l"/>
            <a:r>
              <a:rPr lang="en-US" sz="4000" b="1" smtClean="0">
                <a:solidFill>
                  <a:schemeClr val="tx1"/>
                </a:solidFill>
              </a:rPr>
              <a:t>Juraj Vantuch</a:t>
            </a:r>
            <a:endParaRPr lang="sk-SK" sz="4000" b="1" smtClean="0">
              <a:solidFill>
                <a:schemeClr val="tx1"/>
              </a:solidFill>
            </a:endParaRPr>
          </a:p>
          <a:p>
            <a:pPr algn="l"/>
            <a:r>
              <a:rPr lang="sk-SK" sz="2400" b="1" smtClean="0">
                <a:solidFill>
                  <a:schemeClr val="tx1"/>
                </a:solidFill>
              </a:rPr>
              <a:t>Slovenské národné observatórium odborného vzdelávania a prípravy</a:t>
            </a:r>
          </a:p>
          <a:p>
            <a:pPr algn="l"/>
            <a:r>
              <a:rPr lang="sk-SK" sz="2800" b="1" smtClean="0">
                <a:solidFill>
                  <a:schemeClr val="tx1"/>
                </a:solidFill>
              </a:rPr>
              <a:t>ReferNet Slovensko</a:t>
            </a:r>
            <a:endParaRPr lang="en-US" sz="2400" b="1" smtClean="0">
              <a:solidFill>
                <a:schemeClr val="tx1"/>
              </a:solidFill>
            </a:endParaRPr>
          </a:p>
        </p:txBody>
      </p:sp>
      <p:pic>
        <p:nvPicPr>
          <p:cNvPr id="14339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5715000"/>
            <a:ext cx="2595563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BlokTextu 4"/>
          <p:cNvSpPr txBox="1">
            <a:spLocks noChangeArrowheads="1"/>
          </p:cNvSpPr>
          <p:nvPr/>
        </p:nvSpPr>
        <p:spPr bwMode="auto">
          <a:xfrm>
            <a:off x="0" y="1341438"/>
            <a:ext cx="9144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4800" b="1">
                <a:latin typeface="Calibri" pitchFamily="34" charset="0"/>
              </a:rPr>
              <a:t>Staré prístupy k novým výzvam?</a:t>
            </a:r>
          </a:p>
          <a:p>
            <a:pPr algn="ctr"/>
            <a:endParaRPr lang="sk-SK" sz="3600" b="1">
              <a:latin typeface="Calibri" pitchFamily="34" charset="0"/>
            </a:endParaRPr>
          </a:p>
          <a:p>
            <a:pPr algn="ctr"/>
            <a:r>
              <a:rPr lang="sk-SK" sz="4000" b="1">
                <a:latin typeface="Calibri" pitchFamily="34" charset="0"/>
              </a:rPr>
              <a:t>Výzvy  a odporúčania pre Slovensko</a:t>
            </a:r>
            <a:endParaRPr lang="sk-SK" sz="4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2287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000" b="1" dirty="0" smtClean="0"/>
              <a:t>Miera </a:t>
            </a:r>
            <a:r>
              <a:rPr lang="pl-PL" sz="4000" b="1" dirty="0" smtClean="0">
                <a:solidFill>
                  <a:srgbClr val="FF0000"/>
                </a:solidFill>
              </a:rPr>
              <a:t>nezamestnanosti</a:t>
            </a:r>
            <a:r>
              <a:rPr lang="pl-PL" sz="4000" b="1" dirty="0" smtClean="0"/>
              <a:t> 15 -24 ročných v roku 2010 podľa úrovne  vzdelania v SR a EÚ27 (%)</a:t>
            </a:r>
            <a:endParaRPr lang="en-US" b="1" dirty="0" smtClean="0"/>
          </a:p>
        </p:txBody>
      </p:sp>
      <p:sp>
        <p:nvSpPr>
          <p:cNvPr id="30722" name="Zástupný symbol obsahu 2"/>
          <p:cNvSpPr>
            <a:spLocks noGrp="1"/>
          </p:cNvSpPr>
          <p:nvPr>
            <p:ph idx="1"/>
          </p:nvPr>
        </p:nvSpPr>
        <p:spPr>
          <a:xfrm>
            <a:off x="381000" y="1773238"/>
            <a:ext cx="8763000" cy="396081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30723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Zástupný symbol obsahu 3"/>
          <p:cNvGraphicFramePr>
            <a:graphicFrameLocks/>
          </p:cNvGraphicFramePr>
          <p:nvPr/>
        </p:nvGraphicFramePr>
        <p:xfrm>
          <a:off x="468313" y="1916113"/>
          <a:ext cx="8229600" cy="30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57371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sk-SK" sz="3600" b="1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b="1" cap="small" dirty="0">
                          <a:latin typeface="+mj-lt"/>
                        </a:rPr>
                        <a:t>SR</a:t>
                      </a:r>
                      <a:endParaRPr lang="sk-SK" sz="3600" b="1" cap="small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b="1" cap="small" dirty="0">
                          <a:latin typeface="+mj-lt"/>
                        </a:rPr>
                        <a:t>EU27</a:t>
                      </a:r>
                      <a:endParaRPr lang="sk-SK" sz="3600" b="1" cap="small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371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b="1" cap="small" dirty="0">
                          <a:latin typeface="+mj-lt"/>
                        </a:rPr>
                        <a:t>ISCED 0-2</a:t>
                      </a:r>
                      <a:endParaRPr lang="sk-SK" sz="3600" b="1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b="1" cap="small" dirty="0">
                          <a:solidFill>
                            <a:srgbClr val="FF0000"/>
                          </a:solidFill>
                          <a:latin typeface="+mj-lt"/>
                        </a:rPr>
                        <a:t>67.3</a:t>
                      </a:r>
                      <a:endParaRPr lang="sk-SK" sz="4000" b="1" cap="small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cap="small" dirty="0">
                          <a:latin typeface="+mj-lt"/>
                        </a:rPr>
                        <a:t>27.4</a:t>
                      </a:r>
                      <a:endParaRPr lang="sk-SK" sz="4000" b="1" cap="small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371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b="1" cap="small" dirty="0">
                          <a:latin typeface="+mj-lt"/>
                        </a:rPr>
                        <a:t>ISCED 3-4</a:t>
                      </a:r>
                      <a:endParaRPr lang="sk-SK" sz="3600" b="1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cap="small" dirty="0">
                          <a:latin typeface="+mj-lt"/>
                        </a:rPr>
                        <a:t>30.6</a:t>
                      </a:r>
                      <a:endParaRPr lang="sk-SK" sz="3600" b="1" cap="small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cap="small" dirty="0">
                          <a:latin typeface="+mj-lt"/>
                        </a:rPr>
                        <a:t>18.1</a:t>
                      </a:r>
                      <a:endParaRPr lang="sk-SK" sz="3600" b="1" cap="small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371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b="1" cap="small" dirty="0">
                          <a:latin typeface="+mj-lt"/>
                        </a:rPr>
                        <a:t>ISCED 5-6</a:t>
                      </a:r>
                      <a:endParaRPr lang="sk-SK" sz="3600" b="1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cap="small" dirty="0">
                          <a:latin typeface="+mj-lt"/>
                        </a:rPr>
                        <a:t>27.5</a:t>
                      </a:r>
                      <a:endParaRPr lang="sk-SK" sz="3600" b="1" cap="small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cap="small">
                          <a:latin typeface="+mj-lt"/>
                        </a:rPr>
                        <a:t>16.2</a:t>
                      </a:r>
                      <a:endParaRPr lang="sk-SK" sz="3600" b="1" cap="small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47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b="1" cap="small" dirty="0" err="1">
                          <a:latin typeface="+mj-lt"/>
                        </a:rPr>
                        <a:t>Všetci</a:t>
                      </a:r>
                      <a:endParaRPr lang="sk-SK" sz="3600" b="1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cap="small" dirty="0">
                          <a:latin typeface="+mj-lt"/>
                        </a:rPr>
                        <a:t>33.6</a:t>
                      </a:r>
                      <a:endParaRPr lang="sk-SK" sz="3600" b="1" cap="small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4000" cap="small" dirty="0">
                          <a:latin typeface="+mj-lt"/>
                        </a:rPr>
                        <a:t>20.8</a:t>
                      </a:r>
                      <a:endParaRPr lang="sk-SK" sz="3600" b="1" cap="small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0751" name="BlokTextu 7"/>
          <p:cNvSpPr txBox="1">
            <a:spLocks noChangeArrowheads="1"/>
          </p:cNvSpPr>
          <p:nvPr/>
        </p:nvSpPr>
        <p:spPr bwMode="auto">
          <a:xfrm>
            <a:off x="468313" y="5084763"/>
            <a:ext cx="4103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800" b="1">
                <a:latin typeface="Calibri" pitchFamily="34" charset="0"/>
              </a:rPr>
              <a:t>Zdroj: Eurostat, LFS-VZPS</a:t>
            </a:r>
          </a:p>
        </p:txBody>
      </p:sp>
      <p:sp>
        <p:nvSpPr>
          <p:cNvPr id="30752" name="BlokTextu 8"/>
          <p:cNvSpPr txBox="1">
            <a:spLocks noChangeArrowheads="1"/>
          </p:cNvSpPr>
          <p:nvPr/>
        </p:nvSpPr>
        <p:spPr bwMode="auto">
          <a:xfrm>
            <a:off x="539750" y="5876925"/>
            <a:ext cx="75723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3200" b="1">
                <a:latin typeface="Calibri" pitchFamily="34" charset="0"/>
              </a:rPr>
              <a:t>Právo a povinnosť nadobudnúť kvalifikáciu!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0080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4000" b="1" dirty="0" smtClean="0"/>
              <a:t>Dva štrukturálne zásahy do systému OVP(1)</a:t>
            </a:r>
            <a:br>
              <a:rPr lang="sk-SK" sz="4000" b="1" dirty="0" smtClean="0"/>
            </a:br>
            <a:r>
              <a:rPr lang="sk-SK" sz="4000" b="1" dirty="0" smtClean="0">
                <a:solidFill>
                  <a:srgbClr val="FF0000"/>
                </a:solidFill>
              </a:rPr>
              <a:t>Rozmýšľanie rukami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32770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32771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3" name="BlokTextu 5"/>
          <p:cNvSpPr txBox="1">
            <a:spLocks noChangeArrowheads="1"/>
          </p:cNvSpPr>
          <p:nvPr/>
        </p:nvSpPr>
        <p:spPr bwMode="auto">
          <a:xfrm>
            <a:off x="179388" y="2060575"/>
            <a:ext cx="8383587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800">
                <a:latin typeface="Calibri" pitchFamily="34" charset="0"/>
              </a:rPr>
              <a:t>Slovensko musí obohatiť ponuku OVP o krátke kurzy zamerané na zvládnutie odborných kompetencií. Musí </a:t>
            </a:r>
            <a:r>
              <a:rPr lang="sk-SK" sz="2800" b="1">
                <a:latin typeface="Calibri" pitchFamily="34" charset="0"/>
              </a:rPr>
              <a:t>vytvoriť cesty k nadobudnutiu výučného listu bez požiadaviek na vysokú úroveň všeobecného vzdelania. </a:t>
            </a:r>
          </a:p>
          <a:p>
            <a:endParaRPr lang="sk-SK" sz="10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sk-SK" sz="2800">
                <a:latin typeface="Calibri" pitchFamily="34" charset="0"/>
              </a:rPr>
              <a:t>Musíme vyvinúť </a:t>
            </a:r>
            <a:r>
              <a:rPr lang="sk-SK" sz="2800" b="1">
                <a:latin typeface="Calibri" pitchFamily="34" charset="0"/>
              </a:rPr>
              <a:t>moduly umožňujúce nadobudnúť zručnosti potrebné na základné ovládnutie remesla </a:t>
            </a:r>
            <a:r>
              <a:rPr lang="sk-SK" sz="2800">
                <a:latin typeface="Calibri" pitchFamily="34" charset="0"/>
              </a:rPr>
              <a:t>vo variete od 6 do 12 mesiacov. </a:t>
            </a:r>
          </a:p>
          <a:p>
            <a:pPr>
              <a:buFont typeface="Arial" charset="0"/>
              <a:buChar char="•"/>
            </a:pPr>
            <a:endParaRPr lang="sk-SK" sz="10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sk-SK" sz="2800">
                <a:latin typeface="Calibri" pitchFamily="34" charset="0"/>
              </a:rPr>
              <a:t>V súlade s dlhoročnými požiadavkami z praxe musíme </a:t>
            </a:r>
            <a:r>
              <a:rPr lang="sk-SK" sz="2800" b="1">
                <a:latin typeface="Calibri" pitchFamily="34" charset="0"/>
              </a:rPr>
              <a:t>inštitucionalizovať majstrovské skúšky</a:t>
            </a:r>
            <a:r>
              <a:rPr lang="sk-SK" sz="2800">
                <a:latin typeface="Calibri" pitchFamily="34" charset="0"/>
              </a:rPr>
              <a:t>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123950"/>
          </a:xfrm>
        </p:spPr>
        <p:txBody>
          <a:bodyPr/>
          <a:lstStyle/>
          <a:p>
            <a:r>
              <a:rPr lang="sk-SK" sz="3600" b="1" smtClean="0"/>
              <a:t>Dva štrukturálne zásahy do systému OVP(2)</a:t>
            </a:r>
            <a:br>
              <a:rPr lang="sk-SK" sz="3600" b="1" smtClean="0"/>
            </a:br>
            <a:r>
              <a:rPr lang="sk-SK" sz="3600" b="1" smtClean="0">
                <a:solidFill>
                  <a:srgbClr val="FF0000"/>
                </a:solidFill>
              </a:rPr>
              <a:t>Bolonský poloprodukt</a:t>
            </a:r>
            <a:endParaRPr lang="en-US" sz="3600" b="1" smtClean="0">
              <a:solidFill>
                <a:srgbClr val="FF0000"/>
              </a:solidFill>
            </a:endParaRPr>
          </a:p>
        </p:txBody>
      </p:sp>
      <p:sp>
        <p:nvSpPr>
          <p:cNvPr id="34818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34819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1" name="BlokTextu 5"/>
          <p:cNvSpPr txBox="1">
            <a:spLocks noChangeArrowheads="1"/>
          </p:cNvSpPr>
          <p:nvPr/>
        </p:nvSpPr>
        <p:spPr bwMode="auto">
          <a:xfrm>
            <a:off x="179388" y="1779588"/>
            <a:ext cx="8964612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>
                <a:latin typeface="Calibri" pitchFamily="34" charset="0"/>
              </a:rPr>
              <a:t>Slovensko musí doriešiť status vyššieho odborného vzdelávania a terciárneho odborného vzdelávania. </a:t>
            </a:r>
          </a:p>
          <a:p>
            <a:endParaRPr lang="sk-SK" sz="3200">
              <a:latin typeface="Calibri" pitchFamily="34" charset="0"/>
            </a:endParaRPr>
          </a:p>
          <a:p>
            <a:r>
              <a:rPr lang="sk-SK" sz="3200">
                <a:latin typeface="Calibri" pitchFamily="34" charset="0"/>
              </a:rPr>
              <a:t>Musí revidovať existujúce bakalárske programy, aby v maximálnej možnej miere s výnimkou typu „liberal arts” pripravovali absolventov na vstup na trh práce.</a:t>
            </a:r>
          </a:p>
          <a:p>
            <a:endParaRPr lang="sk-SK" sz="1000">
              <a:latin typeface="Calibri" pitchFamily="34" charset="0"/>
            </a:endParaRPr>
          </a:p>
          <a:p>
            <a:r>
              <a:rPr lang="sk-SK" sz="3200">
                <a:latin typeface="Calibri" pitchFamily="34" charset="0"/>
              </a:rPr>
              <a:t>Musí odstrániť modely bakalárskeho štúdia ako polovičného magisterského štúdia, a to najmä na technických univerzitách.</a:t>
            </a:r>
            <a:endParaRPr lang="sk-SK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Obdĺžnik 1"/>
          <p:cNvSpPr>
            <a:spLocks noChangeArrowheads="1"/>
          </p:cNvSpPr>
          <p:nvPr/>
        </p:nvSpPr>
        <p:spPr bwMode="auto">
          <a:xfrm>
            <a:off x="0" y="4941888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400">
                <a:latin typeface="Calibri" pitchFamily="34" charset="0"/>
              </a:rPr>
              <a:t> </a:t>
            </a:r>
            <a:endParaRPr lang="en-GB" b="1">
              <a:latin typeface="Calibri" pitchFamily="34" charset="0"/>
            </a:endParaRPr>
          </a:p>
        </p:txBody>
      </p:sp>
      <p:sp>
        <p:nvSpPr>
          <p:cNvPr id="36866" name="BlokTextu 2"/>
          <p:cNvSpPr txBox="1">
            <a:spLocks noChangeArrowheads="1"/>
          </p:cNvSpPr>
          <p:nvPr/>
        </p:nvSpPr>
        <p:spPr bwMode="auto">
          <a:xfrm>
            <a:off x="0" y="5876925"/>
            <a:ext cx="91440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 b="1">
                <a:latin typeface="Arial Narrow" pitchFamily="34" charset="0"/>
              </a:rPr>
              <a:t>Všetko o Kodanskom procese (v slovenčine)</a:t>
            </a:r>
          </a:p>
          <a:p>
            <a:r>
              <a:rPr lang="sk-SK" sz="2400" b="1">
                <a:latin typeface="Calibri" pitchFamily="34" charset="0"/>
              </a:rPr>
              <a:t> </a:t>
            </a:r>
            <a:r>
              <a:rPr lang="en-GB" b="1">
                <a:latin typeface="Calibri" pitchFamily="34" charset="0"/>
                <a:hlinkClick r:id="rId2"/>
              </a:rPr>
              <a:t>http://www.refernet.sk/images/news/files/Kodansky%20proces%202002-2010(1).pdf</a:t>
            </a:r>
            <a:endParaRPr lang="sk-SK" b="1">
              <a:latin typeface="Calibri" pitchFamily="34" charset="0"/>
            </a:endParaRPr>
          </a:p>
          <a:p>
            <a:endParaRPr lang="sk-SK">
              <a:latin typeface="Calibri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0" y="0"/>
            <a:ext cx="9144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4000" b="1" dirty="0">
                <a:latin typeface="+mj-lt"/>
              </a:rPr>
              <a:t>Kodanský</a:t>
            </a:r>
            <a:r>
              <a:rPr lang="sk-SK" sz="2800" b="1" dirty="0">
                <a:latin typeface="+mj-lt"/>
              </a:rPr>
              <a:t> </a:t>
            </a:r>
            <a:r>
              <a:rPr lang="sk-SK" sz="4000" b="1" dirty="0">
                <a:latin typeface="+mj-lt"/>
              </a:rPr>
              <a:t>proces  (Deklarácia </a:t>
            </a:r>
            <a:r>
              <a:rPr lang="sk-SK" sz="4000" b="1" dirty="0">
                <a:latin typeface="+mj-lt"/>
              </a:rPr>
              <a:t>2002</a:t>
            </a:r>
            <a:r>
              <a:rPr lang="sk-SK" sz="3600" b="1" dirty="0">
                <a:latin typeface="+mj-lt"/>
              </a:rPr>
              <a:t>) 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0" y="620713"/>
            <a:ext cx="8640763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sk-SK" sz="2800" b="1">
                <a:latin typeface="Calibri" pitchFamily="34" charset="0"/>
              </a:rPr>
              <a:t> „spoločný priestor a nástroje OVP“  </a:t>
            </a:r>
            <a:endParaRPr lang="sk-SK" sz="2800">
              <a:latin typeface="Calibri" pitchFamily="34" charset="0"/>
            </a:endParaRPr>
          </a:p>
        </p:txBody>
      </p:sp>
      <p:sp>
        <p:nvSpPr>
          <p:cNvPr id="36869" name="Obdĺžnik 6"/>
          <p:cNvSpPr>
            <a:spLocks noChangeArrowheads="1"/>
          </p:cNvSpPr>
          <p:nvPr/>
        </p:nvSpPr>
        <p:spPr bwMode="auto">
          <a:xfrm>
            <a:off x="0" y="5949950"/>
            <a:ext cx="9144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>
                <a:latin typeface="Calibri" pitchFamily="34" charset="0"/>
              </a:rPr>
              <a:t> </a:t>
            </a:r>
            <a:endParaRPr lang="sk-SK" b="1">
              <a:latin typeface="Arial Narrow" pitchFamily="34" charset="0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179388" y="2636838"/>
            <a:ext cx="8964612" cy="3021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sk-SK" sz="3600" b="1">
                <a:latin typeface="Calibri" pitchFamily="34" charset="0"/>
              </a:rPr>
              <a:t>Cieľ:   </a:t>
            </a:r>
            <a:r>
              <a:rPr lang="sk-SK" sz="3200" b="1">
                <a:solidFill>
                  <a:srgbClr val="FF0000"/>
                </a:solidFill>
                <a:latin typeface="Calibri" pitchFamily="34" charset="0"/>
              </a:rPr>
              <a:t>Národná sústava kvalifikácií </a:t>
            </a:r>
          </a:p>
          <a:p>
            <a:endParaRPr lang="sk-SK" sz="800" b="1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sk-SK" sz="2800" b="1">
                <a:solidFill>
                  <a:srgbClr val="FF0000"/>
                </a:solidFill>
                <a:latin typeface="Calibri" pitchFamily="34" charset="0"/>
              </a:rPr>
              <a:t>cieľovo transformovaná</a:t>
            </a:r>
            <a:r>
              <a:rPr lang="sk-SK" sz="2800" b="1">
                <a:latin typeface="Calibri" pitchFamily="34" charset="0"/>
              </a:rPr>
              <a:t> („learning outcomes“)</a:t>
            </a:r>
          </a:p>
          <a:p>
            <a:pPr>
              <a:buFont typeface="Arial" charset="0"/>
              <a:buChar char="•"/>
            </a:pPr>
            <a:r>
              <a:rPr lang="sk-SK" sz="2800" b="1">
                <a:latin typeface="Calibri" pitchFamily="34" charset="0"/>
              </a:rPr>
              <a:t>nadsektorová</a:t>
            </a:r>
          </a:p>
          <a:p>
            <a:pPr>
              <a:buFont typeface="Arial" charset="0"/>
              <a:buChar char="•"/>
            </a:pPr>
            <a:r>
              <a:rPr lang="sk-SK" sz="2800" b="1">
                <a:latin typeface="Calibri" pitchFamily="34" charset="0"/>
              </a:rPr>
              <a:t>flexibilná (mobilita,kredity,uznávanie kvalifkácie„z praxe“)</a:t>
            </a:r>
          </a:p>
          <a:p>
            <a:pPr>
              <a:buFont typeface="Arial" charset="0"/>
              <a:buChar char="•"/>
            </a:pPr>
            <a:r>
              <a:rPr lang="sk-SK" sz="2800" b="1">
                <a:latin typeface="Calibri" pitchFamily="34" charset="0"/>
              </a:rPr>
              <a:t>s monitoringom kvality</a:t>
            </a:r>
          </a:p>
          <a:p>
            <a:endParaRPr lang="sk-SK" sz="800" b="1">
              <a:latin typeface="Calibri" pitchFamily="34" charset="0"/>
            </a:endParaRPr>
          </a:p>
          <a:p>
            <a:r>
              <a:rPr lang="sk-SK" sz="2800" b="1">
                <a:latin typeface="Calibri" pitchFamily="34" charset="0"/>
              </a:rPr>
              <a:t>napojená na </a:t>
            </a:r>
            <a:r>
              <a:rPr lang="sk-SK" sz="2800" b="1">
                <a:solidFill>
                  <a:srgbClr val="FF0000"/>
                </a:solidFill>
                <a:latin typeface="Calibri" pitchFamily="34" charset="0"/>
              </a:rPr>
              <a:t>Európsky kvalifikačný rámec</a:t>
            </a:r>
          </a:p>
        </p:txBody>
      </p:sp>
      <p:sp>
        <p:nvSpPr>
          <p:cNvPr id="36871" name="BlokTextu 8"/>
          <p:cNvSpPr txBox="1">
            <a:spLocks noChangeArrowheads="1"/>
          </p:cNvSpPr>
          <p:nvPr/>
        </p:nvSpPr>
        <p:spPr bwMode="auto">
          <a:xfrm>
            <a:off x="0" y="1052513"/>
            <a:ext cx="9144000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 b="1">
                <a:solidFill>
                  <a:srgbClr val="FF0000"/>
                </a:solidFill>
                <a:latin typeface="Calibri" pitchFamily="34" charset="0"/>
              </a:rPr>
              <a:t>0tvorená metóda koordinácie </a:t>
            </a:r>
          </a:p>
          <a:p>
            <a:r>
              <a:rPr lang="sk-SK" sz="2400">
                <a:latin typeface="Calibri" pitchFamily="34" charset="0"/>
              </a:rPr>
              <a:t>priestor pre výmenu skúseností a spoločné riešenia problémov v OVP </a:t>
            </a:r>
          </a:p>
          <a:p>
            <a:endParaRPr lang="sk-SK" sz="1000">
              <a:latin typeface="Calibri" pitchFamily="34" charset="0"/>
            </a:endParaRPr>
          </a:p>
          <a:p>
            <a:r>
              <a:rPr lang="sk-SK" sz="3600" b="1">
                <a:latin typeface="Calibri" pitchFamily="34" charset="0"/>
              </a:rPr>
              <a:t>Nástroje a princípy</a:t>
            </a:r>
            <a:endParaRPr lang="sk-SK" sz="28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sk-SK" b="1" smtClean="0"/>
              <a:t>Rétorika vs činnosť  </a:t>
            </a:r>
            <a:endParaRPr lang="en-US" b="1" smtClean="0"/>
          </a:p>
        </p:txBody>
      </p:sp>
      <p:sp>
        <p:nvSpPr>
          <p:cNvPr id="37890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37891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3" name="BlokTextu 5"/>
          <p:cNvSpPr txBox="1">
            <a:spLocks noChangeArrowheads="1"/>
          </p:cNvSpPr>
          <p:nvPr/>
        </p:nvSpPr>
        <p:spPr bwMode="auto">
          <a:xfrm>
            <a:off x="0" y="2060575"/>
            <a:ext cx="91440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600" b="1">
                <a:latin typeface="Calibri" pitchFamily="34" charset="0"/>
              </a:rPr>
              <a:t>MŠVVŠ musí urgentne pristúpiť k revízii doterajšieho prístupu ku kodanskému procesu a prediskutovať výzvy súvisiace so všetkými kodanskými nástrojmi a princípmi a zaujať k ich implementácii alebo odmietnutiu jednoznačné stanovisko.</a:t>
            </a:r>
          </a:p>
          <a:p>
            <a:endParaRPr lang="sk-SK" sz="3600" b="1">
              <a:latin typeface="Calibri" pitchFamily="34" charset="0"/>
            </a:endParaRPr>
          </a:p>
          <a:p>
            <a:r>
              <a:rPr lang="sk-SK" sz="3600" b="1">
                <a:latin typeface="Calibri" pitchFamily="34" charset="0"/>
              </a:rPr>
              <a:t>Priebežná správa v roku 2012 (1.syntéza 2014)!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Obdĺžnik 1"/>
          <p:cNvSpPr>
            <a:spLocks noChangeArrowheads="1"/>
          </p:cNvSpPr>
          <p:nvPr/>
        </p:nvSpPr>
        <p:spPr bwMode="auto">
          <a:xfrm>
            <a:off x="0" y="18891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 b="1">
                <a:latin typeface="Calibri" pitchFamily="34" charset="0"/>
              </a:rPr>
              <a:t>Program pre nové zručnosti a nové pracovné miesta</a:t>
            </a:r>
            <a:endParaRPr lang="sk-SK" sz="3200">
              <a:latin typeface="Calibri" pitchFamily="34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0" y="908050"/>
            <a:ext cx="8964613" cy="56943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400" b="1" dirty="0">
                <a:latin typeface="+mn-lt"/>
              </a:rPr>
              <a:t> explicitne akcentuje podporu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80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k-SK" sz="2400" b="1" dirty="0">
                <a:latin typeface="+mn-lt"/>
              </a:rPr>
              <a:t>pre flexibilitu v možnostiach vzdelávania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k-SK" sz="2800" b="1" dirty="0">
                <a:solidFill>
                  <a:srgbClr val="FF0000"/>
                </a:solidFill>
                <a:latin typeface="+mj-lt"/>
              </a:rPr>
              <a:t>pre aplikovanie Európskeho kvalifikačného rámca a Národného kvalifikačného rámca (2010  </a:t>
            </a:r>
            <a:r>
              <a:rPr lang="sk-SK" sz="2800" b="1" dirty="0">
                <a:solidFill>
                  <a:srgbClr val="FF0000"/>
                </a:solidFill>
                <a:latin typeface="+mj-lt"/>
                <a:sym typeface="Symbol" pitchFamily="18" charset="2"/>
              </a:rPr>
              <a:t></a:t>
            </a:r>
            <a:r>
              <a:rPr lang="sk-SK" sz="2800" b="1" dirty="0">
                <a:solidFill>
                  <a:srgbClr val="FF0000"/>
                </a:solidFill>
                <a:latin typeface="+mj-lt"/>
              </a:rPr>
              <a:t> 2013)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k-SK" sz="2400" b="1" dirty="0">
                <a:latin typeface="+mn-lt"/>
              </a:rPr>
              <a:t>pre uznávanie neformálneho a </a:t>
            </a:r>
            <a:r>
              <a:rPr lang="sk-SK" sz="2400" b="1" dirty="0" err="1">
                <a:latin typeface="+mn-lt"/>
              </a:rPr>
              <a:t>informálneho</a:t>
            </a:r>
            <a:r>
              <a:rPr lang="sk-SK" sz="2400" b="1" dirty="0">
                <a:latin typeface="+mn-lt"/>
              </a:rPr>
              <a:t> vzdelávania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k-SK" sz="2400" b="1" dirty="0">
                <a:latin typeface="+mn-lt"/>
              </a:rPr>
              <a:t>pre využitie taxonómie/klasifikácie ESCO (Európske  zručnosti, kompetencie a zamestnania)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2400" b="1" dirty="0">
              <a:solidFill>
                <a:srgbClr val="FF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200" b="1" dirty="0">
                <a:solidFill>
                  <a:srgbClr val="FF0000"/>
                </a:solidFill>
                <a:latin typeface="+mn-lt"/>
              </a:rPr>
              <a:t>(toto všetko súvisí s cieľovou transformáciou OVP!)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24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400" b="1" dirty="0">
                <a:latin typeface="+mn-lt"/>
              </a:rPr>
              <a:t>a tiež navrhuje členským krajinám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4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k-SK" sz="3200" b="1" dirty="0">
                <a:latin typeface="+mj-lt"/>
              </a:rPr>
              <a:t>skúmať a pravidelne monitorovať </a:t>
            </a:r>
            <a:r>
              <a:rPr lang="sk-SK" sz="3200" b="1" dirty="0">
                <a:solidFill>
                  <a:srgbClr val="FF3300"/>
                </a:solidFill>
                <a:latin typeface="+mj-lt"/>
              </a:rPr>
              <a:t>účinnosť daňových a sociálnych systémov  </a:t>
            </a:r>
          </a:p>
        </p:txBody>
      </p:sp>
      <p:sp>
        <p:nvSpPr>
          <p:cNvPr id="39939" name="Obdĺžnik 3"/>
          <p:cNvSpPr>
            <a:spLocks noChangeArrowheads="1"/>
          </p:cNvSpPr>
          <p:nvPr/>
        </p:nvSpPr>
        <p:spPr bwMode="auto">
          <a:xfrm>
            <a:off x="2286000" y="292100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>
                <a:latin typeface="Calibri" pitchFamily="34" charset="0"/>
              </a:rPr>
              <a:t> </a:t>
            </a:r>
            <a:endParaRPr lang="sk-SK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/>
          <a:lstStyle/>
          <a:p>
            <a:r>
              <a:rPr lang="sk-SK" b="1" smtClean="0"/>
              <a:t>Post-lisabonský vývoj</a:t>
            </a:r>
            <a:endParaRPr lang="en-US" b="1" smtClean="0"/>
          </a:p>
        </p:txBody>
      </p:sp>
      <p:sp>
        <p:nvSpPr>
          <p:cNvPr id="3075" name="Zástupný symbol obsah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</a:pPr>
            <a:r>
              <a:rPr lang="sk-SK" b="1" smtClean="0">
                <a:solidFill>
                  <a:srgbClr val="FF0000"/>
                </a:solidFill>
              </a:rPr>
              <a:t>Európa 2020 Nová stratégia pre zamestnanosť a rast</a:t>
            </a:r>
          </a:p>
          <a:p>
            <a:pPr algn="ctr">
              <a:buFont typeface="Arial" charset="0"/>
              <a:buNone/>
            </a:pPr>
            <a:r>
              <a:rPr lang="sk-SK" sz="2200" b="1" smtClean="0">
                <a:sym typeface="Wingdings" pitchFamily="2" charset="2"/>
              </a:rPr>
              <a:t></a:t>
            </a:r>
            <a:endParaRPr lang="sk-SK" sz="2200" b="1" smtClean="0"/>
          </a:p>
          <a:p>
            <a:pPr algn="ctr">
              <a:buFont typeface="Arial" charset="0"/>
              <a:buNone/>
            </a:pPr>
            <a:r>
              <a:rPr lang="sk-SK" sz="3000" b="1" smtClean="0"/>
              <a:t>„Integrované usmernenia stratégie Európa 2020“ (</a:t>
            </a:r>
            <a:r>
              <a:rPr lang="sk-SK" sz="3000" b="1" smtClean="0">
                <a:solidFill>
                  <a:srgbClr val="FF0000"/>
                </a:solidFill>
              </a:rPr>
              <a:t>8,9</a:t>
            </a:r>
            <a:r>
              <a:rPr lang="sk-SK" sz="3000" b="1" smtClean="0"/>
              <a:t>)</a:t>
            </a:r>
          </a:p>
          <a:p>
            <a:pPr algn="ctr">
              <a:buFont typeface="Arial" charset="0"/>
              <a:buNone/>
            </a:pPr>
            <a:r>
              <a:rPr lang="sk-SK" sz="2800" b="1" smtClean="0"/>
              <a:t> (Rámec stratégie a reforiem členských štátov)</a:t>
            </a:r>
          </a:p>
          <a:p>
            <a:pPr algn="ctr">
              <a:buFont typeface="Arial" charset="0"/>
              <a:buNone/>
            </a:pPr>
            <a:r>
              <a:rPr lang="sk-SK" sz="2200" b="1" smtClean="0">
                <a:sym typeface="Wingdings" pitchFamily="2" charset="2"/>
              </a:rPr>
              <a:t></a:t>
            </a:r>
            <a:endParaRPr lang="sk-SK" sz="2200" b="1" smtClean="0"/>
          </a:p>
          <a:p>
            <a:pPr algn="ctr">
              <a:buFont typeface="Arial" charset="0"/>
              <a:buNone/>
            </a:pPr>
            <a:r>
              <a:rPr lang="sk-SK" sz="2800" b="1" smtClean="0"/>
              <a:t>Národný program reforiem SR 2010 – november 2010</a:t>
            </a:r>
          </a:p>
          <a:p>
            <a:pPr algn="ctr">
              <a:buFont typeface="Arial" charset="0"/>
              <a:buNone/>
            </a:pPr>
            <a:r>
              <a:rPr lang="sk-SK" sz="2200" b="1" smtClean="0">
                <a:sym typeface="Wingdings" pitchFamily="2" charset="2"/>
              </a:rPr>
              <a:t> </a:t>
            </a:r>
          </a:p>
          <a:p>
            <a:pPr algn="ctr">
              <a:buFont typeface="Arial" charset="0"/>
              <a:buNone/>
            </a:pPr>
            <a:r>
              <a:rPr lang="sk-SK" sz="3600" b="1" smtClean="0">
                <a:solidFill>
                  <a:srgbClr val="FF0000"/>
                </a:solidFill>
              </a:rPr>
              <a:t>Národný program reforiem SR 2011 - apríl 2011</a:t>
            </a:r>
            <a:endParaRPr lang="sk-SK" sz="28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sk-SK" sz="2800" b="1" smtClean="0"/>
              <a:t>(Komplexný návrh ukazovateľov pre štrukturálne politiky)</a:t>
            </a:r>
          </a:p>
          <a:p>
            <a:pPr algn="ctr">
              <a:buFont typeface="Arial" charset="0"/>
              <a:buNone/>
            </a:pPr>
            <a:r>
              <a:rPr lang="sk-SK" sz="2200" b="1" smtClean="0"/>
              <a:t> </a:t>
            </a:r>
            <a:endParaRPr lang="en-US" sz="3000" smtClean="0"/>
          </a:p>
        </p:txBody>
      </p:sp>
      <p:pic>
        <p:nvPicPr>
          <p:cNvPr id="40963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sk-SK" smtClean="0"/>
              <a:t>Cieľová transformácia OVP?!  </a:t>
            </a:r>
            <a:endParaRPr lang="en-US" b="1" smtClean="0"/>
          </a:p>
        </p:txBody>
      </p:sp>
      <p:sp>
        <p:nvSpPr>
          <p:cNvPr id="43010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43011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3" name="BlokTextu 5"/>
          <p:cNvSpPr txBox="1">
            <a:spLocks noChangeArrowheads="1"/>
          </p:cNvSpPr>
          <p:nvPr/>
        </p:nvSpPr>
        <p:spPr bwMode="auto">
          <a:xfrm>
            <a:off x="179388" y="1844675"/>
            <a:ext cx="8383587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800" b="1">
                <a:latin typeface="Calibri" pitchFamily="34" charset="0"/>
              </a:rPr>
              <a:t>Nevyhnutné je prikročiť k zmene programovania vzdelávania, z tradičného prístupu založeného na vstupe (obsahu, osnovách a predpísanej dĺžke vzdelávania) na vzdelávanie orientované na výstup</a:t>
            </a:r>
          </a:p>
          <a:p>
            <a:pPr>
              <a:buFont typeface="Wingdings" pitchFamily="2" charset="2"/>
              <a:buChar char="§"/>
            </a:pPr>
            <a:r>
              <a:rPr lang="sk-SK" sz="2800" b="1">
                <a:latin typeface="Calibri" pitchFamily="34" charset="0"/>
              </a:rPr>
              <a:t>vzdelávacie výsledky („</a:t>
            </a:r>
            <a:r>
              <a:rPr lang="sk-SK" sz="2800" b="1">
                <a:solidFill>
                  <a:srgbClr val="FF0000"/>
                </a:solidFill>
                <a:latin typeface="Calibri" pitchFamily="34" charset="0"/>
              </a:rPr>
              <a:t>learning outcomes</a:t>
            </a:r>
            <a:r>
              <a:rPr lang="sk-SK" sz="2800" b="1">
                <a:latin typeface="Calibri" pitchFamily="34" charset="0"/>
              </a:rPr>
              <a:t>“)</a:t>
            </a:r>
          </a:p>
          <a:p>
            <a:pPr>
              <a:buFont typeface="Wingdings" pitchFamily="2" charset="2"/>
              <a:buChar char="§"/>
            </a:pPr>
            <a:r>
              <a:rPr lang="sk-SK" sz="2800" b="1">
                <a:latin typeface="Calibri" pitchFamily="34" charset="0"/>
              </a:rPr>
              <a:t>„</a:t>
            </a:r>
            <a:r>
              <a:rPr lang="sk-SK" sz="2800" b="1">
                <a:solidFill>
                  <a:srgbClr val="FF0000"/>
                </a:solidFill>
                <a:latin typeface="Calibri" pitchFamily="34" charset="0"/>
              </a:rPr>
              <a:t>kompetencie</a:t>
            </a:r>
            <a:r>
              <a:rPr lang="sk-SK" sz="2800" b="1">
                <a:latin typeface="Calibri" pitchFamily="34" charset="0"/>
              </a:rPr>
              <a:t>“ (kľúčové, všeobecné, odborné)</a:t>
            </a:r>
          </a:p>
          <a:p>
            <a:pPr>
              <a:buFont typeface="Wingdings" pitchFamily="2" charset="2"/>
              <a:buChar char="§"/>
            </a:pPr>
            <a:r>
              <a:rPr lang="sk-SK" sz="2800" b="1">
                <a:latin typeface="Calibri" pitchFamily="34" charset="0"/>
              </a:rPr>
              <a:t>Vedomosti, zručnosti, postoje a návyky</a:t>
            </a:r>
          </a:p>
          <a:p>
            <a:endParaRPr lang="sk-SK" sz="2800">
              <a:latin typeface="Calibri" pitchFamily="34" charset="0"/>
            </a:endParaRPr>
          </a:p>
          <a:p>
            <a:r>
              <a:rPr lang="sk-SK" sz="3200" b="1">
                <a:latin typeface="Calibri" pitchFamily="34" charset="0"/>
              </a:rPr>
              <a:t>Napriek zmenám v legislatíve a množstvu práce vykonanej pri písaní štátnych a školských vzdelávacích programoch </a:t>
            </a:r>
            <a:r>
              <a:rPr lang="sk-SK" sz="3200" b="1">
                <a:solidFill>
                  <a:srgbClr val="FF0000"/>
                </a:solidFill>
                <a:latin typeface="Calibri" pitchFamily="34" charset="0"/>
              </a:rPr>
              <a:t>stojíme na začiatku</a:t>
            </a:r>
            <a:r>
              <a:rPr lang="sk-SK" sz="3200" b="1">
                <a:latin typeface="Calibri" pitchFamily="34" charset="0"/>
              </a:rPr>
              <a:t>.</a:t>
            </a:r>
            <a:r>
              <a:rPr lang="sk-SK" sz="2000" b="1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/>
          <a:lstStyle/>
          <a:p>
            <a:r>
              <a:rPr lang="sk-SK" smtClean="0"/>
              <a:t>Trh vzdelávacích služieb vs Trh práce  </a:t>
            </a:r>
            <a:endParaRPr lang="en-US" b="1" smtClean="0"/>
          </a:p>
        </p:txBody>
      </p:sp>
      <p:sp>
        <p:nvSpPr>
          <p:cNvPr id="45058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45059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1" name="BlokTextu 5"/>
          <p:cNvSpPr txBox="1">
            <a:spLocks noChangeArrowheads="1"/>
          </p:cNvSpPr>
          <p:nvPr/>
        </p:nvSpPr>
        <p:spPr bwMode="auto">
          <a:xfrm>
            <a:off x="179388" y="1844675"/>
            <a:ext cx="8640762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800">
                <a:latin typeface="Calibri" pitchFamily="34" charset="0"/>
              </a:rPr>
              <a:t>Tak ako potrebujeme diskutovať o cieľovej transformácii iniciačného OVP, musíme diskutovať aj o tom, aké sú v našej ekonomike </a:t>
            </a:r>
            <a:r>
              <a:rPr lang="sk-SK" sz="2800" b="1">
                <a:latin typeface="Calibri" pitchFamily="34" charset="0"/>
              </a:rPr>
              <a:t>požiadavky na pracovnú silu</a:t>
            </a:r>
            <a:r>
              <a:rPr lang="sk-SK" sz="2800">
                <a:latin typeface="Calibri" pitchFamily="34" charset="0"/>
              </a:rPr>
              <a:t>, ale aj o tom, po akých kompetenciách je </a:t>
            </a:r>
            <a:r>
              <a:rPr lang="sk-SK" sz="2800" b="1">
                <a:latin typeface="Calibri" pitchFamily="34" charset="0"/>
              </a:rPr>
              <a:t>dopyt na jednotnom trhu práce EÚ.</a:t>
            </a:r>
          </a:p>
          <a:p>
            <a:endParaRPr lang="sk-SK" sz="2800">
              <a:latin typeface="Calibri" pitchFamily="34" charset="0"/>
            </a:endParaRPr>
          </a:p>
          <a:p>
            <a:r>
              <a:rPr lang="sk-SK" sz="2800">
                <a:latin typeface="Calibri" pitchFamily="34" charset="0"/>
              </a:rPr>
              <a:t>Tu treba varovne upozorniť, že ak slovenská ekonomika nebude napĺňať výkonnostný potenciál a s ním spojené očakávania mladých ľudí na pracovné pozície, Slovensko </a:t>
            </a:r>
            <a:r>
              <a:rPr lang="sk-SK" sz="2800" b="1">
                <a:latin typeface="Calibri" pitchFamily="34" charset="0"/>
              </a:rPr>
              <a:t>stratí najvýkonnejší segment svojej populácie </a:t>
            </a:r>
            <a:r>
              <a:rPr lang="sk-SK" sz="2800">
                <a:latin typeface="Calibri" pitchFamily="34" charset="0"/>
              </a:rPr>
              <a:t>v prospech krajín, kde nájdu uplatnenie. 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990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Konflikt dvoch svetov</a:t>
            </a:r>
            <a:r>
              <a:rPr lang="sk-SK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r>
              <a:rPr lang="sk-SK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sk-SK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Ako zefektívniť sekundárne OVP?</a:t>
            </a:r>
            <a:br>
              <a:rPr lang="sk-SK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k-SK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Prečo školy ignorujú dopyt na trhu práce? </a:t>
            </a: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106" name="Podnadpis 2"/>
          <p:cNvSpPr>
            <a:spLocks noGrp="1"/>
          </p:cNvSpPr>
          <p:nvPr>
            <p:ph type="subTitle" idx="4294967295"/>
          </p:nvPr>
        </p:nvSpPr>
        <p:spPr>
          <a:xfrm>
            <a:off x="533400" y="3429000"/>
            <a:ext cx="8382000" cy="144780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sk-SK" smtClean="0"/>
              <a:t> </a:t>
            </a:r>
            <a:endParaRPr lang="en-US" smtClean="0"/>
          </a:p>
        </p:txBody>
      </p:sp>
      <p:pic>
        <p:nvPicPr>
          <p:cNvPr id="47107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5715000"/>
            <a:ext cx="2595563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533400" y="19812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4400" b="1">
                <a:latin typeface="Calibri" pitchFamily="34" charset="0"/>
              </a:rPr>
              <a:t> </a:t>
            </a:r>
            <a:endParaRPr lang="en-GB" sz="4400" b="1">
              <a:latin typeface="Calibri" pitchFamily="34" charset="0"/>
            </a:endParaRPr>
          </a:p>
        </p:txBody>
      </p:sp>
      <p:sp>
        <p:nvSpPr>
          <p:cNvPr id="47109" name="AutoShape 2"/>
          <p:cNvSpPr>
            <a:spLocks noChangeArrowheads="1"/>
          </p:cNvSpPr>
          <p:nvPr/>
        </p:nvSpPr>
        <p:spPr bwMode="auto">
          <a:xfrm>
            <a:off x="3352800" y="2438400"/>
            <a:ext cx="2592388" cy="1462088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54000" tIns="54000" rIns="54000" bIns="54000" anchor="ctr" anchorCtr="1"/>
          <a:lstStyle/>
          <a:p>
            <a:pPr algn="ctr"/>
            <a:r>
              <a:rPr lang="sk-SK" sz="1700" b="1">
                <a:solidFill>
                  <a:schemeClr val="bg2"/>
                </a:solidFill>
                <a:latin typeface="Calibri" pitchFamily="34" charset="0"/>
                <a:ea typeface="MS PGothic"/>
                <a:cs typeface="MS PGothic"/>
              </a:rPr>
              <a:t> </a:t>
            </a:r>
            <a:endParaRPr lang="en-GB" sz="1700" b="1">
              <a:solidFill>
                <a:schemeClr val="bg2"/>
              </a:solidFill>
              <a:latin typeface="Calibri" pitchFamily="34" charset="0"/>
              <a:ea typeface="MS PGothic"/>
              <a:cs typeface="MS PGothic"/>
            </a:endParaRP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 flipV="1">
            <a:off x="3352800" y="1676400"/>
            <a:ext cx="2590800" cy="7620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4211638" y="3870325"/>
            <a:ext cx="792162" cy="6477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466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4648200" y="4495800"/>
            <a:ext cx="3135313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Times New Roman" pitchFamily="18" charset="0"/>
              </a:rPr>
              <a:t>Svet práce</a:t>
            </a:r>
            <a:r>
              <a:rPr lang="sk-SK" sz="2800">
                <a:solidFill>
                  <a:schemeClr val="bg1"/>
                </a:solidFill>
                <a:latin typeface="Times New Roman" pitchFamily="18" charset="0"/>
                <a:ea typeface="MS PGothic"/>
                <a:cs typeface="MS PGothic"/>
              </a:rPr>
              <a:t> </a:t>
            </a: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 rot="4640276" flipH="1">
            <a:off x="6184900" y="3187700"/>
            <a:ext cx="304800" cy="787400"/>
          </a:xfrm>
          <a:prstGeom prst="upArrow">
            <a:avLst>
              <a:gd name="adj1" fmla="val 42093"/>
              <a:gd name="adj2" fmla="val 60242"/>
            </a:avLst>
          </a:prstGeom>
          <a:solidFill>
            <a:srgbClr val="466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47114" name="Text Box 7"/>
          <p:cNvSpPr txBox="1">
            <a:spLocks noChangeArrowheads="1"/>
          </p:cNvSpPr>
          <p:nvPr/>
        </p:nvSpPr>
        <p:spPr bwMode="auto">
          <a:xfrm>
            <a:off x="3886200" y="30480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Times New Roman" pitchFamily="18" charset="0"/>
              </a:rPr>
              <a:t>Škola</a:t>
            </a:r>
            <a:endParaRPr lang="cs-CZ" sz="3600" b="1">
              <a:latin typeface="Times New Roman" pitchFamily="18" charset="0"/>
            </a:endParaRPr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228600" y="2209800"/>
            <a:ext cx="2819400" cy="19050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54000" tIns="54000" rIns="54000" bIns="54000" anchor="ctr" anchorCtr="1"/>
          <a:lstStyle/>
          <a:p>
            <a:pPr algn="ctr"/>
            <a:r>
              <a:rPr lang="en-US" sz="2800" b="1" i="1">
                <a:latin typeface="Times New Roman" pitchFamily="18" charset="0"/>
              </a:rPr>
              <a:t>Trh vzdelávací</a:t>
            </a:r>
            <a:r>
              <a:rPr lang="sk-SK" sz="2800" b="1" i="1">
                <a:latin typeface="Times New Roman" pitchFamily="18" charset="0"/>
              </a:rPr>
              <a:t>c</a:t>
            </a:r>
            <a:r>
              <a:rPr lang="en-US" sz="2800" b="1" i="1">
                <a:latin typeface="Times New Roman" pitchFamily="18" charset="0"/>
              </a:rPr>
              <a:t>h</a:t>
            </a:r>
          </a:p>
          <a:p>
            <a:pPr algn="ctr"/>
            <a:r>
              <a:rPr lang="en-US" sz="2800" b="1" i="1">
                <a:latin typeface="Times New Roman" pitchFamily="18" charset="0"/>
              </a:rPr>
              <a:t>služieb</a:t>
            </a:r>
            <a:endParaRPr lang="en-GB" sz="2800" b="1" i="1">
              <a:latin typeface="Times New Roman" pitchFamily="18" charset="0"/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 rot="-7954">
            <a:off x="6629400" y="2208213"/>
            <a:ext cx="2211388" cy="159861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chemeClr val="bg1"/>
                </a:solidFill>
                <a:latin typeface="Times New Roman" pitchFamily="18" charset="0"/>
              </a:rPr>
              <a:t>Trh práce</a:t>
            </a:r>
            <a:endParaRPr lang="sk-SK" sz="28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 rot="4632018" flipH="1">
            <a:off x="2832100" y="3340100"/>
            <a:ext cx="304800" cy="787400"/>
          </a:xfrm>
          <a:prstGeom prst="upArrow">
            <a:avLst>
              <a:gd name="adj1" fmla="val 42093"/>
              <a:gd name="adj2" fmla="val 60242"/>
            </a:avLst>
          </a:prstGeom>
          <a:solidFill>
            <a:srgbClr val="466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1371600" y="4495800"/>
            <a:ext cx="3276600" cy="6096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Svet vzdelávania </a:t>
            </a:r>
            <a:r>
              <a:rPr lang="sk-SK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endParaRPr lang="sk-SK" sz="36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4953000" y="1143000"/>
            <a:ext cx="304800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 sz="2800" b="1">
                <a:latin typeface="Times New Roman" pitchFamily="18" charset="0"/>
              </a:rPr>
              <a:t> </a:t>
            </a:r>
            <a:r>
              <a:rPr lang="sk-SK" sz="2800">
                <a:latin typeface="Times New Roman" pitchFamily="18" charset="0"/>
                <a:ea typeface="MS PGothic"/>
                <a:cs typeface="MS PGothic"/>
              </a:rPr>
              <a:t> </a:t>
            </a:r>
          </a:p>
        </p:txBody>
      </p:sp>
      <p:sp>
        <p:nvSpPr>
          <p:cNvPr id="47120" name="Text Box 14"/>
          <p:cNvSpPr txBox="1">
            <a:spLocks noChangeArrowheads="1"/>
          </p:cNvSpPr>
          <p:nvPr/>
        </p:nvSpPr>
        <p:spPr bwMode="auto">
          <a:xfrm>
            <a:off x="0" y="1295400"/>
            <a:ext cx="3400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i="1">
                <a:solidFill>
                  <a:srgbClr val="FF9900"/>
                </a:solidFill>
                <a:latin typeface="Times New Roman" pitchFamily="18" charset="0"/>
              </a:rPr>
              <a:t>3 aspekty poradenstva</a:t>
            </a:r>
            <a:endParaRPr lang="en-GB" sz="2400" b="1">
              <a:solidFill>
                <a:srgbClr val="FF9900"/>
              </a:solidFill>
              <a:latin typeface="Times New Roman" pitchFamily="18" charset="0"/>
            </a:endParaRPr>
          </a:p>
        </p:txBody>
      </p:sp>
      <p:sp>
        <p:nvSpPr>
          <p:cNvPr id="47121" name="Text Box 16"/>
          <p:cNvSpPr txBox="1">
            <a:spLocks noChangeArrowheads="1"/>
          </p:cNvSpPr>
          <p:nvPr/>
        </p:nvSpPr>
        <p:spPr bwMode="auto">
          <a:xfrm>
            <a:off x="5681663" y="1295400"/>
            <a:ext cx="3462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i="1">
                <a:solidFill>
                  <a:schemeClr val="hlink"/>
                </a:solidFill>
                <a:latin typeface="Times New Roman" pitchFamily="18" charset="0"/>
              </a:rPr>
              <a:t>3 aspekty monitoringu</a:t>
            </a:r>
            <a:endParaRPr lang="en-GB" sz="24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5795" name="Rectangle 19"/>
          <p:cNvSpPr>
            <a:spLocks noChangeArrowheads="1"/>
          </p:cNvSpPr>
          <p:nvPr/>
        </p:nvSpPr>
        <p:spPr bwMode="auto">
          <a:xfrm>
            <a:off x="0" y="5943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Konflikt dvoch trhov</a:t>
            </a:r>
            <a:r>
              <a:rPr lang="sk-SK" sz="28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!</a:t>
            </a:r>
            <a:r>
              <a:rPr lang="sk-SK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                                         </a:t>
            </a:r>
            <a:r>
              <a:rPr lang="sk-SK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Tvrdé regulácie nepomôžu!</a:t>
            </a:r>
            <a:endParaRPr lang="en-GB" sz="20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5" grpId="0" animBg="1" autoUpdateAnimBg="0"/>
      <p:bldP spid="30726" grpId="0" animBg="1"/>
      <p:bldP spid="30728" grpId="0" animBg="1" autoUpdateAnimBg="0"/>
      <p:bldP spid="30729" grpId="0" animBg="1" autoUpdateAnimBg="0"/>
      <p:bldP spid="30730" grpId="0" animBg="1"/>
      <p:bldP spid="30731" grpId="0" animBg="1" autoUpdateAnimBg="0"/>
      <p:bldP spid="3073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BlokTextu 1"/>
          <p:cNvSpPr txBox="1">
            <a:spLocks noChangeArrowheads="1"/>
          </p:cNvSpPr>
          <p:nvPr/>
        </p:nvSpPr>
        <p:spPr bwMode="auto">
          <a:xfrm>
            <a:off x="0" y="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3200" b="1">
                <a:latin typeface="Calibri" pitchFamily="34" charset="0"/>
              </a:rPr>
              <a:t>Slovenské národné observatórium OVP - ŠIOV</a:t>
            </a:r>
          </a:p>
          <a:p>
            <a:pPr algn="ctr"/>
            <a:endParaRPr lang="sk-SK" sz="800" b="1">
              <a:latin typeface="Calibri" pitchFamily="34" charset="0"/>
              <a:hlinkClick r:id="rId2"/>
            </a:endParaRPr>
          </a:p>
          <a:p>
            <a:pPr algn="ctr"/>
            <a:r>
              <a:rPr lang="sk-SK" sz="2000" b="1">
                <a:latin typeface="Calibri" pitchFamily="34" charset="0"/>
                <a:hlinkClick r:id="rId2"/>
              </a:rPr>
              <a:t>www.refernet.sk</a:t>
            </a:r>
            <a:r>
              <a:rPr lang="sk-SK" sz="2000" b="1">
                <a:latin typeface="Calibri" pitchFamily="34" charset="0"/>
              </a:rPr>
              <a:t> </a:t>
            </a:r>
            <a:r>
              <a:rPr lang="sk-SK" sz="2000">
                <a:latin typeface="Calibri" pitchFamily="34" charset="0"/>
              </a:rPr>
              <a:t> - Monitorovacia jednotka EÚ od r. 2004 (1998)</a:t>
            </a:r>
          </a:p>
          <a:p>
            <a:pPr algn="ctr"/>
            <a:r>
              <a:rPr lang="sk-SK" sz="2000" b="1">
                <a:latin typeface="Calibri" pitchFamily="34" charset="0"/>
              </a:rPr>
              <a:t>CEDEFOP - Európske stredisko pre rozvoj odborného vzdelávania</a:t>
            </a:r>
            <a:endParaRPr lang="sk-SK" sz="2000">
              <a:latin typeface="Calibri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1268413"/>
            <a:ext cx="7424737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Obdĺžnik 3"/>
          <p:cNvSpPr>
            <a:spLocks noChangeArrowheads="1"/>
          </p:cNvSpPr>
          <p:nvPr/>
        </p:nvSpPr>
        <p:spPr bwMode="auto">
          <a:xfrm>
            <a:off x="0" y="6027738"/>
            <a:ext cx="9144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Calibri" pitchFamily="34" charset="0"/>
              </a:rPr>
              <a:t>A bridge to the future. European policy for VET 2002-10. National policy report. </a:t>
            </a:r>
            <a:r>
              <a:rPr lang="sk-SK" b="1">
                <a:latin typeface="Calibri" pitchFamily="34" charset="0"/>
              </a:rPr>
              <a:t>Monitorovacia správa o vývoji OVP v SR v r. 2002-2010 (243 s.</a:t>
            </a:r>
            <a:r>
              <a:rPr lang="sk-SK" b="1">
                <a:latin typeface="Calibri" pitchFamily="34" charset="0"/>
                <a:sym typeface="Wingdings" pitchFamily="2" charset="2"/>
              </a:rPr>
              <a:t>) </a:t>
            </a:r>
            <a:r>
              <a:rPr lang="sk-SK" sz="1200" b="1">
                <a:latin typeface="Calibri" pitchFamily="34" charset="0"/>
                <a:hlinkClick r:id="rId4"/>
              </a:rPr>
              <a:t>http://www.refernet.sk/images/news/files/Policy-Report_SK_2010_A%20Bridge%20to%20the%20Future_final.pdf</a:t>
            </a:r>
            <a:endParaRPr lang="en-GB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/>
          <a:lstStyle/>
          <a:p>
            <a:r>
              <a:rPr lang="sk-SK" smtClean="0"/>
              <a:t>Financovanie OVP- neudržateľný model  </a:t>
            </a:r>
            <a:endParaRPr lang="en-US" b="1" smtClean="0"/>
          </a:p>
        </p:txBody>
      </p:sp>
      <p:sp>
        <p:nvSpPr>
          <p:cNvPr id="49154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49155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57" name="BlokTextu 5"/>
          <p:cNvSpPr txBox="1">
            <a:spLocks noChangeArrowheads="1"/>
          </p:cNvSpPr>
          <p:nvPr/>
        </p:nvSpPr>
        <p:spPr bwMode="auto">
          <a:xfrm>
            <a:off x="0" y="1844675"/>
            <a:ext cx="9144000" cy="321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800" b="1">
                <a:latin typeface="Calibri" pitchFamily="34" charset="0"/>
              </a:rPr>
              <a:t>Je urgentne potrebné otvoriť diskusiu k zmene financovania OVP, a to bez akýchkoľvek predsudkov. </a:t>
            </a:r>
          </a:p>
          <a:p>
            <a:endParaRPr lang="sk-SK" sz="900">
              <a:latin typeface="Calibri" pitchFamily="34" charset="0"/>
            </a:endParaRPr>
          </a:p>
          <a:p>
            <a:r>
              <a:rPr lang="sk-SK" sz="2800">
                <a:latin typeface="Calibri" pitchFamily="34" charset="0"/>
              </a:rPr>
              <a:t>Ministerstvo školstva (MŠVVŠ) by malo v spolupráci s ministerstvom práce (MPSVR) a zamestnávateľmi vypracovať podklady pre nový model financovania zahrňujúci </a:t>
            </a:r>
            <a:r>
              <a:rPr lang="sk-SK" sz="2800" b="1">
                <a:solidFill>
                  <a:srgbClr val="FF0000"/>
                </a:solidFill>
                <a:latin typeface="Calibri" pitchFamily="34" charset="0"/>
              </a:rPr>
              <a:t>stimuly pre zamestnávateľov </a:t>
            </a:r>
            <a:r>
              <a:rPr lang="sk-SK" sz="2800">
                <a:latin typeface="Calibri" pitchFamily="34" charset="0"/>
              </a:rPr>
              <a:t>a následne ho prerokovať s ministerstvom financií.  </a:t>
            </a:r>
          </a:p>
        </p:txBody>
      </p:sp>
      <p:sp>
        <p:nvSpPr>
          <p:cNvPr id="49158" name="Obdĺžnik 7"/>
          <p:cNvSpPr>
            <a:spLocks noChangeArrowheads="1"/>
          </p:cNvSpPr>
          <p:nvPr/>
        </p:nvSpPr>
        <p:spPr bwMode="auto">
          <a:xfrm>
            <a:off x="0" y="5229225"/>
            <a:ext cx="91440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600" b="1">
                <a:latin typeface="Calibri" pitchFamily="34" charset="0"/>
              </a:rPr>
              <a:t>Otvoriť diskusiu k fiškálnej decentralizácii (sporný model)</a:t>
            </a:r>
          </a:p>
          <a:p>
            <a:r>
              <a:rPr lang="sk-SK" sz="2600" b="1">
                <a:latin typeface="Calibri" pitchFamily="34" charset="0"/>
              </a:rPr>
              <a:t>Otvoriť diskusiu k aplikácii daňových incentív (EST!)</a:t>
            </a:r>
          </a:p>
          <a:p>
            <a:r>
              <a:rPr lang="sk-SK" sz="2600" b="1">
                <a:latin typeface="Calibri" pitchFamily="34" charset="0"/>
              </a:rPr>
              <a:t>Postupné oslabovanie 2% daňového asignátu - omyl</a:t>
            </a:r>
            <a:endParaRPr lang="sk-SK" sz="2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sk-SK" b="1" smtClean="0"/>
              <a:t>Politiku založiť na faktoch </a:t>
            </a:r>
            <a:r>
              <a:rPr lang="sk-SK" smtClean="0"/>
              <a:t> </a:t>
            </a:r>
            <a:endParaRPr lang="en-US" b="1" smtClean="0"/>
          </a:p>
        </p:txBody>
      </p:sp>
      <p:sp>
        <p:nvSpPr>
          <p:cNvPr id="51202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51203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0" y="2060575"/>
            <a:ext cx="9144000" cy="4740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200" b="1" dirty="0">
                <a:latin typeface="+mn-lt"/>
              </a:rPr>
              <a:t>Je potrebné vytvoriť pracovnú skupinu špecialistov rezortu MŠVVŠ a MPSVR na absorpciu skúseností </a:t>
            </a:r>
            <a:r>
              <a:rPr lang="sk-SK" sz="3200" b="1" dirty="0" err="1">
                <a:latin typeface="+mn-lt"/>
              </a:rPr>
              <a:t>CEDEFOP-u</a:t>
            </a:r>
            <a:r>
              <a:rPr lang="sk-SK" sz="3200" b="1" dirty="0">
                <a:latin typeface="+mn-lt"/>
              </a:rPr>
              <a:t> (</a:t>
            </a:r>
            <a:r>
              <a:rPr lang="sk-SK" sz="3200" b="1" dirty="0" err="1">
                <a:latin typeface="+mn-lt"/>
              </a:rPr>
              <a:t>Skillsnet</a:t>
            </a:r>
            <a:r>
              <a:rPr lang="sk-SK" sz="3200" b="1" dirty="0">
                <a:latin typeface="+mn-lt"/>
              </a:rPr>
              <a:t>) a spracovanie odporúčaní na vytvorenie alebo adaptovanie niektorého z overených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dirty="0">
                <a:latin typeface="+mn-lt"/>
              </a:rPr>
              <a:t> </a:t>
            </a:r>
          </a:p>
          <a:p>
            <a:pPr indent="26987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sk-SK" sz="3200" b="1" dirty="0" err="1">
                <a:latin typeface="+mn-lt"/>
              </a:rPr>
              <a:t>know-how</a:t>
            </a:r>
            <a:r>
              <a:rPr lang="sk-SK" sz="3200" b="1" dirty="0">
                <a:latin typeface="+mn-lt"/>
              </a:rPr>
              <a:t> anticipácie kvalifikačných potrieb    </a:t>
            </a:r>
          </a:p>
          <a:p>
            <a:pPr indent="2698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200" b="1" dirty="0">
                <a:latin typeface="+mn-lt"/>
              </a:rPr>
              <a:t> ale i (zručností) </a:t>
            </a:r>
          </a:p>
          <a:p>
            <a:pPr indent="26987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sk-SK" sz="3200" b="1" dirty="0" err="1">
                <a:latin typeface="+mn-lt"/>
              </a:rPr>
              <a:t>know-how</a:t>
            </a:r>
            <a:r>
              <a:rPr lang="sk-SK" sz="3200" b="1" dirty="0">
                <a:latin typeface="+mn-lt"/>
              </a:rPr>
              <a:t> </a:t>
            </a:r>
            <a:r>
              <a:rPr lang="sk-SK" sz="3200" b="1" dirty="0" err="1">
                <a:latin typeface="+mn-lt"/>
              </a:rPr>
              <a:t>trasovacej</a:t>
            </a:r>
            <a:r>
              <a:rPr lang="sk-SK" sz="3200" b="1" dirty="0">
                <a:latin typeface="+mn-lt"/>
              </a:rPr>
              <a:t> štatistiky.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dirty="0">
                <a:latin typeface="+mn-lt"/>
              </a:rPr>
              <a:t> </a:t>
            </a:r>
            <a:endParaRPr lang="sk-SK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/>
              <a:t>MPSVR a MŠVVŠ (NSP a NSK)</a:t>
            </a:r>
            <a:br>
              <a:rPr lang="sk-SK" dirty="0" smtClean="0"/>
            </a:br>
            <a:r>
              <a:rPr lang="sk-SK" sz="3100" dirty="0" smtClean="0"/>
              <a:t> </a:t>
            </a:r>
            <a:r>
              <a:rPr lang="sk-SK" sz="3100" dirty="0" err="1" smtClean="0"/>
              <a:t>Flexibilizácia</a:t>
            </a:r>
            <a:r>
              <a:rPr lang="sk-SK" sz="3100" dirty="0" smtClean="0"/>
              <a:t> nadobúdania kvalifikácie</a:t>
            </a:r>
            <a:endParaRPr lang="en-US" sz="3100" b="1" dirty="0" smtClean="0"/>
          </a:p>
        </p:txBody>
      </p:sp>
      <p:sp>
        <p:nvSpPr>
          <p:cNvPr id="53250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53251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53" name="BlokTextu 5"/>
          <p:cNvSpPr txBox="1">
            <a:spLocks noChangeArrowheads="1"/>
          </p:cNvSpPr>
          <p:nvPr/>
        </p:nvSpPr>
        <p:spPr bwMode="auto">
          <a:xfrm>
            <a:off x="0" y="1625600"/>
            <a:ext cx="91440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800" b="1">
                <a:latin typeface="Calibri" pitchFamily="34" charset="0"/>
              </a:rPr>
              <a:t>Je potrebné rozložiť tradičné povolania i súčasné pracovné pozície na požadované komponenty („kompetencie“?) a umožňovať vyskladať si aktuálne na trhu požadovanú kvalifikáciu z kompetencií nadobúdaných v škole alebo v praxi. </a:t>
            </a:r>
          </a:p>
          <a:p>
            <a:r>
              <a:rPr lang="sk-SK" sz="2800" b="1">
                <a:latin typeface="Calibri" pitchFamily="34" charset="0"/>
              </a:rPr>
              <a:t>Zamestnávatelia a </a:t>
            </a:r>
            <a:r>
              <a:rPr lang="sk-SK" sz="2800" b="1" u="sng">
                <a:latin typeface="Calibri" pitchFamily="34" charset="0"/>
              </a:rPr>
              <a:t>ich špecialisti </a:t>
            </a:r>
            <a:r>
              <a:rPr lang="sk-SK" sz="2800" b="1">
                <a:latin typeface="Calibri" pitchFamily="34" charset="0"/>
              </a:rPr>
              <a:t>sa musia </a:t>
            </a:r>
            <a:r>
              <a:rPr lang="sk-SK" sz="2800" b="1">
                <a:solidFill>
                  <a:srgbClr val="FF0000"/>
                </a:solidFill>
                <a:latin typeface="Calibri" pitchFamily="34" charset="0"/>
              </a:rPr>
              <a:t>naučiť diskutovať so školami </a:t>
            </a:r>
            <a:r>
              <a:rPr lang="sk-SK" sz="2800" b="1">
                <a:latin typeface="Calibri" pitchFamily="34" charset="0"/>
              </a:rPr>
              <a:t>a ich špecialistami na programovanie vzdelávania o tom, aké sú predpoklady a požiadavky na výkon práce a ako ich dosiahnuť. </a:t>
            </a:r>
          </a:p>
          <a:p>
            <a:r>
              <a:rPr lang="sk-SK" sz="2800" b="1">
                <a:latin typeface="Calibri" pitchFamily="34" charset="0"/>
              </a:rPr>
              <a:t>Spoločne sa musíme naučiť ako výkonovo charakterizovať kvalifikácie a vytvoriť podmienky a procedúry na ich transparentné nadobúdanie.  </a:t>
            </a:r>
            <a:endParaRPr lang="sk-SK" sz="44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5538"/>
          </a:xfrm>
        </p:spPr>
        <p:txBody>
          <a:bodyPr/>
          <a:lstStyle/>
          <a:p>
            <a:r>
              <a:rPr lang="sk-SK" sz="3600" b="1" smtClean="0"/>
              <a:t>Dva systémové zásahy do OVP (1)</a:t>
            </a:r>
            <a:br>
              <a:rPr lang="sk-SK" sz="3600" b="1" smtClean="0"/>
            </a:br>
            <a:r>
              <a:rPr lang="sk-SK" sz="3600" b="1" smtClean="0"/>
              <a:t>Kvalita vzdelávania a súlad s dopytom</a:t>
            </a:r>
            <a:endParaRPr lang="en-US" sz="3600" b="1" smtClean="0"/>
          </a:p>
        </p:txBody>
      </p:sp>
      <p:sp>
        <p:nvSpPr>
          <p:cNvPr id="55298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55299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01" name="BlokTextu 5"/>
          <p:cNvSpPr txBox="1">
            <a:spLocks noChangeArrowheads="1"/>
          </p:cNvSpPr>
          <p:nvPr/>
        </p:nvSpPr>
        <p:spPr bwMode="auto">
          <a:xfrm>
            <a:off x="0" y="1700213"/>
            <a:ext cx="9144000" cy="624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>
                <a:latin typeface="Calibri" pitchFamily="34" charset="0"/>
              </a:rPr>
              <a:t>Slovensko musí zaviesť systém účinnejšej internej a externej kontroly kvality absolventov</a:t>
            </a:r>
          </a:p>
          <a:p>
            <a:endParaRPr lang="sk-SK" sz="10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sk-SK" sz="3200">
                <a:latin typeface="Calibri" pitchFamily="34" charset="0"/>
              </a:rPr>
              <a:t>Iniciačné</a:t>
            </a:r>
          </a:p>
          <a:p>
            <a:r>
              <a:rPr lang="sk-SK" sz="3200">
                <a:latin typeface="Calibri" pitchFamily="34" charset="0"/>
              </a:rPr>
              <a:t>Interná kontrola-sebahodnotenie (Škótsko,Holandsko)</a:t>
            </a:r>
          </a:p>
          <a:p>
            <a:r>
              <a:rPr lang="sk-SK" sz="3200">
                <a:latin typeface="Calibri" pitchFamily="34" charset="0"/>
              </a:rPr>
              <a:t>Externá kontrola-akreditácia na vstupe a na výstupe</a:t>
            </a:r>
          </a:p>
          <a:p>
            <a:pPr>
              <a:buFont typeface="Arial" charset="0"/>
              <a:buChar char="•"/>
            </a:pPr>
            <a:r>
              <a:rPr lang="sk-SK" sz="3200">
                <a:latin typeface="Calibri" pitchFamily="34" charset="0"/>
              </a:rPr>
              <a:t>Ďalšie (detto + rating a verejná spätná väzba)</a:t>
            </a:r>
          </a:p>
          <a:p>
            <a:pPr>
              <a:buFont typeface="Arial" charset="0"/>
              <a:buChar char="•"/>
            </a:pPr>
            <a:r>
              <a:rPr lang="sk-SK" sz="3200">
                <a:latin typeface="Calibri" pitchFamily="34" charset="0"/>
              </a:rPr>
              <a:t>Vzdelávanie pre TP (detto + substitúcia a mŕtva váha)</a:t>
            </a:r>
          </a:p>
          <a:p>
            <a:endParaRPr lang="sk-SK" sz="1000">
              <a:latin typeface="Calibri" pitchFamily="34" charset="0"/>
            </a:endParaRPr>
          </a:p>
          <a:p>
            <a:r>
              <a:rPr lang="sk-SK" sz="3200">
                <a:latin typeface="Calibri" pitchFamily="34" charset="0"/>
              </a:rPr>
              <a:t>Nesúlad s dopytom trhu - tvrdé a mäkké nástroje</a:t>
            </a:r>
          </a:p>
          <a:p>
            <a:r>
              <a:rPr lang="sk-SK" sz="3200" b="1">
                <a:solidFill>
                  <a:srgbClr val="FF0000"/>
                </a:solidFill>
                <a:latin typeface="Calibri" pitchFamily="34" charset="0"/>
              </a:rPr>
              <a:t>Súlad s potenciálom vzdelávaného! </a:t>
            </a:r>
          </a:p>
          <a:p>
            <a:endParaRPr lang="sk-SK" sz="3200">
              <a:latin typeface="Calibri" pitchFamily="34" charset="0"/>
            </a:endParaRPr>
          </a:p>
          <a:p>
            <a:r>
              <a:rPr lang="sk-SK" sz="3200">
                <a:latin typeface="Calibri" pitchFamily="34" charset="0"/>
              </a:rPr>
              <a:t> </a:t>
            </a:r>
            <a:endParaRPr lang="sk-SK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5538"/>
          </a:xfrm>
        </p:spPr>
        <p:txBody>
          <a:bodyPr/>
          <a:lstStyle/>
          <a:p>
            <a:r>
              <a:rPr lang="sk-SK" sz="3600" b="1" smtClean="0"/>
              <a:t>Dva systémové zásahy do OVP (2)</a:t>
            </a:r>
            <a:br>
              <a:rPr lang="sk-SK" sz="3600" b="1" smtClean="0"/>
            </a:br>
            <a:r>
              <a:rPr lang="sk-SK" sz="3600" b="1" smtClean="0"/>
              <a:t>Kvalita učiteľov a majstrov </a:t>
            </a:r>
            <a:endParaRPr lang="en-US" sz="3600" b="1" smtClean="0"/>
          </a:p>
        </p:txBody>
      </p:sp>
      <p:sp>
        <p:nvSpPr>
          <p:cNvPr id="57346" name="Zástupný symbol obsah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57347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349" name="BlokTextu 5"/>
          <p:cNvSpPr txBox="1">
            <a:spLocks noChangeArrowheads="1"/>
          </p:cNvSpPr>
          <p:nvPr/>
        </p:nvSpPr>
        <p:spPr bwMode="auto">
          <a:xfrm>
            <a:off x="0" y="1779588"/>
            <a:ext cx="9144000" cy="61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>
                <a:latin typeface="Calibri" pitchFamily="34" charset="0"/>
              </a:rPr>
              <a:t>Slovensko musí nájsť prostriedky na zvýšenie statusu učiteľov a majstrov odborného výcviku a </a:t>
            </a:r>
            <a:r>
              <a:rPr lang="sk-SK" sz="3200" b="1">
                <a:latin typeface="Calibri" pitchFamily="34" charset="0"/>
              </a:rPr>
              <a:t>zatraktívniť ich povolanie.</a:t>
            </a:r>
          </a:p>
          <a:p>
            <a:r>
              <a:rPr lang="sk-SK" sz="3200">
                <a:latin typeface="Calibri" pitchFamily="34" charset="0"/>
              </a:rPr>
              <a:t>(integrované usmernenie č. 9 stratégie Európa 2020)</a:t>
            </a:r>
          </a:p>
          <a:p>
            <a:endParaRPr lang="sk-SK" sz="10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sk-SK" sz="3200">
                <a:latin typeface="Calibri" pitchFamily="34" charset="0"/>
              </a:rPr>
              <a:t>Dvojitý negatívny výber - koniec tradície</a:t>
            </a:r>
          </a:p>
          <a:p>
            <a:pPr>
              <a:buFont typeface="Arial" charset="0"/>
              <a:buChar char="•"/>
            </a:pPr>
            <a:r>
              <a:rPr lang="sk-SK" sz="3200">
                <a:latin typeface="Calibri" pitchFamily="34" charset="0"/>
              </a:rPr>
              <a:t>Slabý vstupný príjem (499 EUR) a slabý rast v kariére</a:t>
            </a:r>
          </a:p>
          <a:p>
            <a:pPr>
              <a:buFont typeface="Arial" charset="0"/>
              <a:buChar char="•"/>
            </a:pPr>
            <a:r>
              <a:rPr lang="sk-SK" sz="3200">
                <a:latin typeface="Calibri" pitchFamily="34" charset="0"/>
              </a:rPr>
              <a:t>Ročný plat učiteľa po 15 rokoch v pomere k HDP na hlavu – index vyjadrujúci mieru ohodnotenia práce učiteľa verejnej strednej školy bez ohľadu na silu ekonomiky: 0,61 (najslabšie ohodnotenie v OECD)</a:t>
            </a:r>
          </a:p>
          <a:p>
            <a:endParaRPr lang="sk-SK" sz="3200">
              <a:latin typeface="Calibri" pitchFamily="34" charset="0"/>
            </a:endParaRPr>
          </a:p>
          <a:p>
            <a:r>
              <a:rPr lang="sk-SK" sz="3200">
                <a:latin typeface="Calibri" pitchFamily="34" charset="0"/>
              </a:rPr>
              <a:t> </a:t>
            </a:r>
            <a:endParaRPr lang="sk-SK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pl-PL" sz="3600" b="1" smtClean="0"/>
              <a:t> </a:t>
            </a:r>
            <a:r>
              <a:rPr lang="sk-SK" sz="3600" b="1" smtClean="0"/>
              <a:t>Ročný plat učiteľa* na začiatku, po 15 rokoch a v maxime kariéry v roku 2009 (USD, PKS) </a:t>
            </a:r>
            <a:endParaRPr lang="en-US" b="1" smtClean="0"/>
          </a:p>
        </p:txBody>
      </p:sp>
      <p:sp>
        <p:nvSpPr>
          <p:cNvPr id="59394" name="Zástupný symbol obsahu 2"/>
          <p:cNvSpPr>
            <a:spLocks noGrp="1"/>
          </p:cNvSpPr>
          <p:nvPr>
            <p:ph idx="1"/>
          </p:nvPr>
        </p:nvSpPr>
        <p:spPr>
          <a:xfrm>
            <a:off x="381000" y="1773238"/>
            <a:ext cx="8763000" cy="396081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59395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397" name="BlokTextu 7"/>
          <p:cNvSpPr txBox="1">
            <a:spLocks noChangeArrowheads="1"/>
          </p:cNvSpPr>
          <p:nvPr/>
        </p:nvSpPr>
        <p:spPr bwMode="auto">
          <a:xfrm>
            <a:off x="900113" y="4437063"/>
            <a:ext cx="79930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400">
                <a:latin typeface="Calibri" pitchFamily="34" charset="0"/>
              </a:rPr>
              <a:t>Zdroj: OECD; * na verejnej strednej škole; ** Parita kúpnej sily; </a:t>
            </a:r>
            <a:r>
              <a:rPr lang="sk-SK" sz="2400">
                <a:latin typeface="Calibri" pitchFamily="34" charset="0"/>
                <a:cs typeface="Times New Roman" pitchFamily="18" charset="0"/>
              </a:rPr>
              <a:t>I(HDP) - </a:t>
            </a:r>
            <a:r>
              <a:rPr lang="sk-SK" sz="2400">
                <a:latin typeface="Calibri" pitchFamily="34" charset="0"/>
              </a:rPr>
              <a:t>Index vyjadrujúci mieru ohodnotenia práce učiteľa verejnej strednej školy bez ohľadu na silu ekonomiky (ročný plat učiteľa po 15 rokoch v pomere k HDP na hlavu)</a:t>
            </a:r>
          </a:p>
        </p:txBody>
      </p:sp>
      <p:graphicFrame>
        <p:nvGraphicFramePr>
          <p:cNvPr id="10" name="Tabuľka 9"/>
          <p:cNvGraphicFramePr>
            <a:graphicFrameLocks noGrp="1"/>
          </p:cNvGraphicFramePr>
          <p:nvPr/>
        </p:nvGraphicFramePr>
        <p:xfrm>
          <a:off x="827088" y="2133600"/>
          <a:ext cx="7993062" cy="2243138"/>
        </p:xfrm>
        <a:graphic>
          <a:graphicData uri="http://schemas.openxmlformats.org/drawingml/2006/table">
            <a:tbl>
              <a:tblPr/>
              <a:tblGrid>
                <a:gridCol w="2063750"/>
                <a:gridCol w="1277937"/>
                <a:gridCol w="1452563"/>
                <a:gridCol w="1309687"/>
                <a:gridCol w="1889125"/>
              </a:tblGrid>
              <a:tr h="539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Vstup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Po 15r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I(HDP)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Top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Slovensko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12 139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13 964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0,61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15 054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Estónsko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14 881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15 758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0,76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21 749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Česko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18 167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25 537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0,99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28 039</a:t>
                      </a:r>
                      <a:endParaRPr kumimoji="0" lang="sk-SK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5538"/>
          </a:xfrm>
        </p:spPr>
        <p:txBody>
          <a:bodyPr/>
          <a:lstStyle/>
          <a:p>
            <a:r>
              <a:rPr lang="sk-SK" sz="3600" b="1" smtClean="0"/>
              <a:t>Dve zlyhania v manažmente ľudských zdrojov</a:t>
            </a:r>
            <a:endParaRPr lang="en-US" sz="3600" b="1" smtClean="0"/>
          </a:p>
        </p:txBody>
      </p:sp>
      <p:sp>
        <p:nvSpPr>
          <p:cNvPr id="61442" name="Zástupný symbol obsah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61443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45" name="BlokTextu 5"/>
          <p:cNvSpPr txBox="1">
            <a:spLocks noChangeArrowheads="1"/>
          </p:cNvSpPr>
          <p:nvPr/>
        </p:nvSpPr>
        <p:spPr bwMode="auto">
          <a:xfrm>
            <a:off x="0" y="1779588"/>
            <a:ext cx="9144000" cy="658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sk-SK" sz="3200" b="1">
                <a:latin typeface="Calibri" pitchFamily="34" charset="0"/>
                <a:ea typeface="Times New Roman" pitchFamily="18" charset="0"/>
                <a:cs typeface="Tahoma" pitchFamily="34" charset="0"/>
              </a:rPr>
              <a:t>Slovensko</a:t>
            </a:r>
          </a:p>
          <a:p>
            <a:pPr algn="just"/>
            <a:endParaRPr lang="sk-SK" sz="1000" b="1">
              <a:latin typeface="Calibri" pitchFamily="34" charset="0"/>
              <a:ea typeface="Times New Roman" pitchFamily="18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sk-SK" sz="3200" b="1">
                <a:latin typeface="Calibri" pitchFamily="34" charset="0"/>
                <a:ea typeface="Times New Roman" pitchFamily="18" charset="0"/>
                <a:cs typeface="Tahoma" pitchFamily="34" charset="0"/>
              </a:rPr>
              <a:t>nevytvára dostatočný priestor na vyprofilovanie expertov, o. i. aj nedostatočnou podporou ich zapojenia do európskeho vedeckého diskurzu</a:t>
            </a:r>
          </a:p>
          <a:p>
            <a:pPr algn="just"/>
            <a:r>
              <a:rPr lang="sk-SK" sz="3200" b="1">
                <a:latin typeface="Calibri" pitchFamily="34" charset="0"/>
                <a:ea typeface="Times New Roman" pitchFamily="18" charset="0"/>
                <a:cs typeface="Tahoma" pitchFamily="34" charset="0"/>
              </a:rPr>
              <a:t> </a:t>
            </a:r>
            <a:endParaRPr lang="sk-SK" sz="1000" b="1">
              <a:latin typeface="Calibri" pitchFamily="34" charset="0"/>
              <a:ea typeface="Times New Roman" pitchFamily="18" charset="0"/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sk-SK" sz="3200" b="1">
                <a:latin typeface="Calibri" pitchFamily="34" charset="0"/>
                <a:ea typeface="Times New Roman" pitchFamily="18" charset="0"/>
                <a:cs typeface="Tahoma" pitchFamily="34" charset="0"/>
              </a:rPr>
              <a:t>nedostatočne investuje do iniciačného vzdelávania a nedostatočne stimuluje celoživotné vzdelávanie sa, vrátane vzdelávania na zvýšenie zamestnateľnosti.</a:t>
            </a:r>
            <a:endParaRPr lang="sk-SK" sz="3200" b="1">
              <a:latin typeface="Calibri" pitchFamily="34" charset="0"/>
              <a:cs typeface="Arial" charset="0"/>
            </a:endParaRPr>
          </a:p>
          <a:p>
            <a:endParaRPr lang="sk-SK" sz="3200">
              <a:latin typeface="Calibri" pitchFamily="34" charset="0"/>
            </a:endParaRPr>
          </a:p>
          <a:p>
            <a:r>
              <a:rPr lang="sk-SK" sz="1000">
                <a:latin typeface="Calibri" pitchFamily="34" charset="0"/>
              </a:rPr>
              <a:t> </a:t>
            </a:r>
            <a:r>
              <a:rPr lang="sk-SK" sz="3200">
                <a:latin typeface="Calibri" pitchFamily="34" charset="0"/>
              </a:rPr>
              <a:t> </a:t>
            </a:r>
          </a:p>
          <a:p>
            <a:endParaRPr lang="sk-SK" sz="3200">
              <a:latin typeface="Calibri" pitchFamily="34" charset="0"/>
            </a:endParaRPr>
          </a:p>
          <a:p>
            <a:r>
              <a:rPr lang="sk-SK" sz="3200">
                <a:latin typeface="Calibri" pitchFamily="34" charset="0"/>
              </a:rPr>
              <a:t> </a:t>
            </a:r>
            <a:endParaRPr lang="sk-SK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5538"/>
          </a:xfrm>
        </p:spPr>
        <p:txBody>
          <a:bodyPr>
            <a:noAutofit/>
          </a:bodyPr>
          <a:lstStyle/>
          <a:p>
            <a:r>
              <a:rPr lang="sk-SK" sz="3800" b="1" smtClean="0">
                <a:ea typeface="Times New Roman" pitchFamily="18" charset="0"/>
                <a:cs typeface="Tahoma" pitchFamily="34" charset="0"/>
              </a:rPr>
              <a:t>Dve cesty, </a:t>
            </a:r>
            <a:r>
              <a:rPr lang="sk-SK" sz="3800" smtClean="0">
                <a:ea typeface="Times New Roman" pitchFamily="18" charset="0"/>
                <a:cs typeface="Tahoma" pitchFamily="34" charset="0"/>
              </a:rPr>
              <a:t/>
            </a:r>
            <a:br>
              <a:rPr lang="sk-SK" sz="3800" smtClean="0">
                <a:ea typeface="Times New Roman" pitchFamily="18" charset="0"/>
                <a:cs typeface="Tahoma" pitchFamily="34" charset="0"/>
              </a:rPr>
            </a:br>
            <a:r>
              <a:rPr lang="sk-SK" sz="3800" b="1" smtClean="0">
                <a:ea typeface="Times New Roman" pitchFamily="18" charset="0"/>
                <a:cs typeface="Tahoma" pitchFamily="34" charset="0"/>
              </a:rPr>
              <a:t>ktorými môže krajina zničiť svoju budúcnosť  </a:t>
            </a:r>
            <a:endParaRPr lang="en-US" sz="3800" b="1" smtClean="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63490" name="Zástupný symbol obsah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276542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		 </a:t>
            </a:r>
            <a:endParaRPr lang="en-US" smtClean="0"/>
          </a:p>
        </p:txBody>
      </p:sp>
      <p:pic>
        <p:nvPicPr>
          <p:cNvPr id="63491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93" name="BlokTextu 5"/>
          <p:cNvSpPr txBox="1">
            <a:spLocks noChangeArrowheads="1"/>
          </p:cNvSpPr>
          <p:nvPr/>
        </p:nvSpPr>
        <p:spPr bwMode="auto">
          <a:xfrm>
            <a:off x="0" y="1557338"/>
            <a:ext cx="914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endParaRPr lang="sk-SK" sz="100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just" eaLnBrk="0" hangingPunct="0">
              <a:buFont typeface="Wingdings" pitchFamily="2" charset="2"/>
              <a:buChar char="Ø"/>
            </a:pPr>
            <a:r>
              <a:rPr lang="sk-SK" sz="3200" b="1">
                <a:latin typeface="Tahoma" pitchFamily="34" charset="0"/>
                <a:ea typeface="Times New Roman" pitchFamily="18" charset="0"/>
                <a:cs typeface="Tahoma" pitchFamily="34" charset="0"/>
              </a:rPr>
              <a:t>Grécka</a:t>
            </a:r>
            <a:r>
              <a:rPr lang="sk-SK" sz="3200">
                <a:latin typeface="Tahoma" pitchFamily="34" charset="0"/>
                <a:ea typeface="Times New Roman" pitchFamily="18" charset="0"/>
                <a:cs typeface="Tahoma" pitchFamily="34" charset="0"/>
              </a:rPr>
              <a:t>-nezodpovedného zadlžovania 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sk-SK" sz="3600" b="1">
                <a:latin typeface="Tahoma" pitchFamily="34" charset="0"/>
                <a:ea typeface="Times New Roman" pitchFamily="18" charset="0"/>
                <a:cs typeface="Tahoma" pitchFamily="34" charset="0"/>
              </a:rPr>
              <a:t>Slovenská</a:t>
            </a:r>
            <a:r>
              <a:rPr lang="sk-SK" sz="3200">
                <a:latin typeface="Tahoma" pitchFamily="34" charset="0"/>
                <a:ea typeface="Times New Roman" pitchFamily="18" charset="0"/>
                <a:cs typeface="Tahoma" pitchFamily="34" charset="0"/>
              </a:rPr>
              <a:t>-nezodpovedného podfinancovania školstva a vzdelávania.</a:t>
            </a:r>
            <a:r>
              <a:rPr lang="sk-SK" sz="3200">
                <a:latin typeface="Calibri" pitchFamily="34" charset="0"/>
                <a:ea typeface="Times New Roman" pitchFamily="18" charset="0"/>
                <a:cs typeface="Tahoma" pitchFamily="34" charset="0"/>
              </a:rPr>
              <a:t> </a:t>
            </a:r>
            <a:endParaRPr lang="sk-SK">
              <a:latin typeface="Calibri" pitchFamily="34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63494" name="BlokTextu 7"/>
          <p:cNvSpPr txBox="1">
            <a:spLocks noChangeArrowheads="1"/>
          </p:cNvSpPr>
          <p:nvPr/>
        </p:nvSpPr>
        <p:spPr bwMode="auto">
          <a:xfrm>
            <a:off x="0" y="3429000"/>
            <a:ext cx="9144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3800" b="1">
                <a:latin typeface="Calibri" pitchFamily="34" charset="0"/>
              </a:rPr>
              <a:t>Prečo to v Estónsku ide?</a:t>
            </a:r>
          </a:p>
        </p:txBody>
      </p:sp>
      <p:graphicFrame>
        <p:nvGraphicFramePr>
          <p:cNvPr id="9" name="Tabuľka 8"/>
          <p:cNvGraphicFramePr>
            <a:graphicFrameLocks noGrp="1"/>
          </p:cNvGraphicFramePr>
          <p:nvPr/>
        </p:nvGraphicFramePr>
        <p:xfrm>
          <a:off x="0" y="4144963"/>
          <a:ext cx="9144000" cy="310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64088"/>
                <a:gridCol w="1800200"/>
                <a:gridCol w="1979713"/>
              </a:tblGrid>
              <a:tr h="370840">
                <a:tc>
                  <a:txBody>
                    <a:bodyPr/>
                    <a:lstStyle/>
                    <a:p>
                      <a:endParaRPr lang="sk-SK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000" b="1" dirty="0" smtClean="0"/>
                        <a:t>EST</a:t>
                      </a:r>
                      <a:endParaRPr lang="sk-SK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000" b="1" dirty="0" smtClean="0"/>
                        <a:t>SK</a:t>
                      </a:r>
                      <a:endParaRPr lang="sk-SK" sz="3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dirty="0" smtClean="0"/>
                        <a:t>Zadlženie</a:t>
                      </a:r>
                      <a:r>
                        <a:rPr lang="sk-SK" sz="2800" b="1" baseline="0" dirty="0" smtClean="0"/>
                        <a:t> (% </a:t>
                      </a:r>
                      <a:r>
                        <a:rPr lang="sk-SK" sz="2800" b="1" dirty="0" smtClean="0"/>
                        <a:t>HDP)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000" b="1" dirty="0" smtClean="0"/>
                        <a:t> 6,7 </a:t>
                      </a:r>
                      <a:endParaRPr lang="sk-SK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000" b="1" dirty="0" smtClean="0"/>
                        <a:t>41</a:t>
                      </a:r>
                      <a:endParaRPr lang="sk-SK" sz="3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dirty="0" smtClean="0"/>
                        <a:t>Výdavky na </a:t>
                      </a:r>
                      <a:r>
                        <a:rPr lang="sk-SK" sz="2800" b="1" dirty="0" err="1" smtClean="0"/>
                        <a:t>V</a:t>
                      </a:r>
                      <a:r>
                        <a:rPr lang="sk-SK" sz="2800" b="1" baseline="0" dirty="0" err="1" smtClean="0"/>
                        <a:t>aV</a:t>
                      </a:r>
                      <a:r>
                        <a:rPr lang="sk-SK" sz="2800" b="1" baseline="0" dirty="0" smtClean="0"/>
                        <a:t> </a:t>
                      </a:r>
                      <a:r>
                        <a:rPr lang="sk-SK" sz="2800" b="1" dirty="0" smtClean="0"/>
                        <a:t>2010(2020)  </a:t>
                      </a:r>
                      <a:r>
                        <a:rPr lang="sk-SK" sz="2800" b="1" baseline="0" dirty="0" smtClean="0"/>
                        <a:t>%</a:t>
                      </a:r>
                      <a:r>
                        <a:rPr lang="sk-SK" sz="2800" b="1" dirty="0" smtClean="0"/>
                        <a:t>HDP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000" b="1" dirty="0" smtClean="0"/>
                        <a:t>1,42 (3,0) </a:t>
                      </a:r>
                      <a:endParaRPr lang="sk-SK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000" b="1" dirty="0" smtClean="0"/>
                        <a:t>0,48 (1,0)</a:t>
                      </a:r>
                      <a:endParaRPr lang="sk-SK" sz="3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dirty="0" smtClean="0"/>
                        <a:t>Ročný príjem učiteľa (USD,PKS)</a:t>
                      </a:r>
                      <a:endParaRPr lang="sk-SK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000" b="1" dirty="0" smtClean="0"/>
                        <a:t>21 749</a:t>
                      </a:r>
                      <a:endParaRPr lang="sk-SK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000" b="1" dirty="0" smtClean="0"/>
                        <a:t>15 054 </a:t>
                      </a:r>
                      <a:endParaRPr lang="sk-SK" sz="3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dirty="0" smtClean="0"/>
                        <a:t>OECD PISA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Nadpriemer </a:t>
                      </a:r>
                      <a:endParaRPr lang="sk-SK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 Podpriemer</a:t>
                      </a:r>
                      <a:endParaRPr lang="sk-SK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sk-SK" sz="2800" b="1" smtClean="0"/>
              <a:t>P</a:t>
            </a:r>
            <a:r>
              <a:rPr lang="en-US" sz="2800" b="1" smtClean="0"/>
              <a:t>rogram pre nové zručnosti a nové pracovné miesta</a:t>
            </a:r>
          </a:p>
        </p:txBody>
      </p:sp>
      <p:sp>
        <p:nvSpPr>
          <p:cNvPr id="65538" name="Podnadpis 2"/>
          <p:cNvSpPr>
            <a:spLocks noGrp="1"/>
          </p:cNvSpPr>
          <p:nvPr>
            <p:ph type="subTitle" idx="1"/>
          </p:nvPr>
        </p:nvSpPr>
        <p:spPr>
          <a:xfrm>
            <a:off x="0" y="4797425"/>
            <a:ext cx="9144000" cy="647700"/>
          </a:xfrm>
        </p:spPr>
        <p:txBody>
          <a:bodyPr/>
          <a:lstStyle/>
          <a:p>
            <a:pPr algn="l"/>
            <a:r>
              <a:rPr lang="en-US" sz="4000" b="1" smtClean="0">
                <a:solidFill>
                  <a:schemeClr val="tx1"/>
                </a:solidFill>
              </a:rPr>
              <a:t>J</a:t>
            </a:r>
            <a:r>
              <a:rPr lang="sk-SK" sz="4000" b="1" smtClean="0">
                <a:solidFill>
                  <a:schemeClr val="tx1"/>
                </a:solidFill>
              </a:rPr>
              <a:t>u</a:t>
            </a:r>
            <a:r>
              <a:rPr lang="en-US" sz="4000" b="1" smtClean="0">
                <a:solidFill>
                  <a:schemeClr val="tx1"/>
                </a:solidFill>
              </a:rPr>
              <a:t>raj Vantuch</a:t>
            </a:r>
            <a:r>
              <a:rPr lang="sk-SK" sz="4000" b="1" smtClean="0">
                <a:solidFill>
                  <a:schemeClr val="tx1"/>
                </a:solidFill>
              </a:rPr>
              <a:t>; </a:t>
            </a:r>
            <a:r>
              <a:rPr lang="sk-SK" b="1" smtClean="0">
                <a:solidFill>
                  <a:schemeClr val="tx1"/>
                </a:solidFill>
              </a:rPr>
              <a:t>vantuch2011@gmail.com</a:t>
            </a:r>
          </a:p>
        </p:txBody>
      </p:sp>
      <p:pic>
        <p:nvPicPr>
          <p:cNvPr id="65539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5715000"/>
            <a:ext cx="2595563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0" name="BlokTextu 4"/>
          <p:cNvSpPr txBox="1">
            <a:spLocks noChangeArrowheads="1"/>
          </p:cNvSpPr>
          <p:nvPr/>
        </p:nvSpPr>
        <p:spPr bwMode="auto">
          <a:xfrm>
            <a:off x="0" y="1341438"/>
            <a:ext cx="914400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4800" b="1">
                <a:latin typeface="Calibri" pitchFamily="34" charset="0"/>
              </a:rPr>
              <a:t>Staré prístupy k novým výzvam?</a:t>
            </a:r>
          </a:p>
          <a:p>
            <a:pPr algn="ctr"/>
            <a:r>
              <a:rPr lang="sk-SK" sz="4000" b="1">
                <a:latin typeface="Calibri" pitchFamily="34" charset="0"/>
              </a:rPr>
              <a:t>Výzvy a odporúčania pre Slovensko</a:t>
            </a:r>
            <a:endParaRPr lang="sk-SK" sz="4000">
              <a:latin typeface="Calibri" pitchFamily="34" charset="0"/>
            </a:endParaRPr>
          </a:p>
        </p:txBody>
      </p:sp>
      <p:sp>
        <p:nvSpPr>
          <p:cNvPr id="65541" name="BlokTextu 5"/>
          <p:cNvSpPr txBox="1">
            <a:spLocks noChangeArrowheads="1"/>
          </p:cNvSpPr>
          <p:nvPr/>
        </p:nvSpPr>
        <p:spPr bwMode="auto">
          <a:xfrm>
            <a:off x="1763713" y="3789363"/>
            <a:ext cx="52562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3600">
                <a:latin typeface="Calibri" pitchFamily="34" charset="0"/>
              </a:rPr>
              <a:t>Ďakujem Vám za pozornosť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868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b="1" dirty="0" smtClean="0"/>
              <a:t>Európske stratégie a </a:t>
            </a:r>
            <a:br>
              <a:rPr lang="sk-SK" b="1" dirty="0" smtClean="0"/>
            </a:br>
            <a:r>
              <a:rPr lang="sk-SK" b="1" dirty="0" smtClean="0"/>
              <a:t>odborné vzdelávanie a príprava (OVP)</a:t>
            </a:r>
          </a:p>
        </p:txBody>
      </p:sp>
      <p:sp>
        <p:nvSpPr>
          <p:cNvPr id="3075" name="Zástupný symbol obsahu 2"/>
          <p:cNvSpPr>
            <a:spLocks noGrp="1"/>
          </p:cNvSpPr>
          <p:nvPr>
            <p:ph idx="1"/>
          </p:nvPr>
        </p:nvSpPr>
        <p:spPr>
          <a:xfrm>
            <a:off x="0" y="2060575"/>
            <a:ext cx="9144000" cy="5029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sk-SK" sz="3600" b="1" smtClean="0"/>
              <a:t>Lisabonská stratégia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sk-SK" sz="900" b="1" smtClean="0"/>
          </a:p>
          <a:p>
            <a:pPr>
              <a:lnSpc>
                <a:spcPct val="80000"/>
              </a:lnSpc>
            </a:pPr>
            <a:r>
              <a:rPr lang="sk-SK" sz="2800" b="1" smtClean="0"/>
              <a:t>Kodanský proces (2002+) – „spoločné nástroje OVP“</a:t>
            </a:r>
          </a:p>
          <a:p>
            <a:pPr>
              <a:lnSpc>
                <a:spcPct val="80000"/>
              </a:lnSpc>
            </a:pPr>
            <a:r>
              <a:rPr lang="sk-SK" sz="2800" b="1" smtClean="0"/>
              <a:t>Vzdelávanie a príprava 2010 (ET2010)  - „rámec“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k-SK" sz="2000" b="1" smtClean="0"/>
              <a:t>			 	</a:t>
            </a:r>
            <a:endParaRPr lang="sk-SK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k-SK" b="1" smtClean="0"/>
              <a:t>Stratégia Európa 2020: 7 iniciatív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sk-SK" sz="900" b="1" smtClean="0"/>
          </a:p>
          <a:p>
            <a:pPr>
              <a:lnSpc>
                <a:spcPct val="80000"/>
              </a:lnSpc>
            </a:pPr>
            <a:r>
              <a:rPr lang="sk-SK" sz="2800" b="1" smtClean="0"/>
              <a:t>Mládež v pohybe</a:t>
            </a:r>
          </a:p>
          <a:p>
            <a:pPr>
              <a:lnSpc>
                <a:spcPct val="80000"/>
              </a:lnSpc>
            </a:pPr>
            <a:r>
              <a:rPr lang="sk-SK" sz="3100" b="1" smtClean="0">
                <a:solidFill>
                  <a:srgbClr val="FF0000"/>
                </a:solidFill>
              </a:rPr>
              <a:t>Program pre nové zručnosti a nové pracovné miesta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sk-SK" sz="2300" b="1" smtClean="0"/>
          </a:p>
          <a:p>
            <a:pPr>
              <a:lnSpc>
                <a:spcPct val="80000"/>
              </a:lnSpc>
            </a:pPr>
            <a:r>
              <a:rPr lang="sk-SK" sz="2900" b="1" smtClean="0"/>
              <a:t>Postlisabonský vývoj OVP : </a:t>
            </a:r>
          </a:p>
          <a:p>
            <a:pPr algn="r">
              <a:lnSpc>
                <a:spcPct val="80000"/>
              </a:lnSpc>
            </a:pPr>
            <a:r>
              <a:rPr lang="sk-SK" sz="2900" b="1" smtClean="0">
                <a:solidFill>
                  <a:srgbClr val="FF0000"/>
                </a:solidFill>
              </a:rPr>
              <a:t>Kodaň + ET2020 (Benčmarky)</a:t>
            </a:r>
          </a:p>
        </p:txBody>
      </p:sp>
      <p:pic>
        <p:nvPicPr>
          <p:cNvPr id="17411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BlokTextu 1"/>
          <p:cNvSpPr txBox="1">
            <a:spLocks noChangeArrowheads="1"/>
          </p:cNvSpPr>
          <p:nvPr/>
        </p:nvSpPr>
        <p:spPr bwMode="auto">
          <a:xfrm>
            <a:off x="0" y="0"/>
            <a:ext cx="9144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3200" b="1">
                <a:latin typeface="Calibri" pitchFamily="34" charset="0"/>
              </a:rPr>
              <a:t>Vzdelávanie a odborná príprava 2020</a:t>
            </a:r>
            <a:br>
              <a:rPr lang="sk-SK" sz="3200" b="1">
                <a:latin typeface="Calibri" pitchFamily="34" charset="0"/>
              </a:rPr>
            </a:br>
            <a:r>
              <a:rPr lang="sk-SK" sz="3200" b="1">
                <a:latin typeface="Calibri" pitchFamily="34" charset="0"/>
              </a:rPr>
              <a:t>5 benčmarkov podľa záverov Rady EÚ (12. 5. 2009)</a:t>
            </a:r>
            <a:endParaRPr lang="sk-SK" sz="2000">
              <a:latin typeface="Calibri" pitchFamily="34" charset="0"/>
            </a:endParaRPr>
          </a:p>
        </p:txBody>
      </p:sp>
      <p:sp>
        <p:nvSpPr>
          <p:cNvPr id="19458" name="Obdĺžnik 2"/>
          <p:cNvSpPr>
            <a:spLocks noChangeArrowheads="1"/>
          </p:cNvSpPr>
          <p:nvPr/>
        </p:nvSpPr>
        <p:spPr bwMode="auto">
          <a:xfrm>
            <a:off x="179388" y="1341438"/>
            <a:ext cx="8964612" cy="463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7188" indent="-357188">
              <a:buFont typeface="Wingdings" pitchFamily="2" charset="2"/>
              <a:buChar char="Ø"/>
            </a:pPr>
            <a:r>
              <a:rPr lang="sk-SK" sz="2400" b="1">
                <a:latin typeface="Calibri" pitchFamily="34" charset="0"/>
              </a:rPr>
              <a:t>Účasť dospelých na CŽV by mala dosiahnuť </a:t>
            </a:r>
            <a:r>
              <a:rPr lang="sk-SK" sz="2800" b="1">
                <a:solidFill>
                  <a:srgbClr val="FF0000"/>
                </a:solidFill>
                <a:latin typeface="Calibri" pitchFamily="34" charset="0"/>
              </a:rPr>
              <a:t>15%</a:t>
            </a:r>
            <a:r>
              <a:rPr lang="sk-SK" sz="2800" b="1">
                <a:latin typeface="Calibri" pitchFamily="34" charset="0"/>
              </a:rPr>
              <a:t>  </a:t>
            </a:r>
            <a:r>
              <a:rPr lang="sk-SK" sz="2800" b="1">
                <a:latin typeface="Calibri" pitchFamily="34" charset="0"/>
                <a:sym typeface="Wingdings" pitchFamily="2" charset="2"/>
              </a:rPr>
              <a:t></a:t>
            </a:r>
          </a:p>
          <a:p>
            <a:pPr marL="357188" indent="-357188">
              <a:buFont typeface="Wingdings" pitchFamily="2" charset="2"/>
              <a:buChar char="Ø"/>
            </a:pPr>
            <a:endParaRPr lang="sk-SK" sz="700" b="1">
              <a:latin typeface="Calibri" pitchFamily="34" charset="0"/>
              <a:sym typeface="Wingdings" pitchFamily="2" charset="2"/>
            </a:endParaRPr>
          </a:p>
          <a:p>
            <a:pPr marL="357188" indent="-357188">
              <a:buFont typeface="Wingdings" pitchFamily="2" charset="2"/>
              <a:buChar char="Ø"/>
            </a:pPr>
            <a:r>
              <a:rPr lang="sk-SK" sz="2400" b="1">
                <a:latin typeface="Calibri" pitchFamily="34" charset="0"/>
              </a:rPr>
              <a:t>Podiel 15-ročných detí dosahujúcich slabé výsledky v čítaní, matematike a prírodných vedách by mal byť nižší ako </a:t>
            </a:r>
            <a:r>
              <a:rPr lang="sk-SK" sz="2800" b="1">
                <a:solidFill>
                  <a:srgbClr val="FF0000"/>
                </a:solidFill>
                <a:latin typeface="Calibri" pitchFamily="34" charset="0"/>
              </a:rPr>
              <a:t>15%</a:t>
            </a:r>
            <a:r>
              <a:rPr lang="sk-SK" sz="2800" b="1">
                <a:latin typeface="Calibri" pitchFamily="34" charset="0"/>
              </a:rPr>
              <a:t> </a:t>
            </a:r>
            <a:r>
              <a:rPr lang="sk-SK" sz="2800" b="1">
                <a:latin typeface="Calibri" pitchFamily="34" charset="0"/>
                <a:sym typeface="Wingdings" pitchFamily="2" charset="2"/>
              </a:rPr>
              <a:t></a:t>
            </a:r>
          </a:p>
          <a:p>
            <a:pPr marL="357188" indent="-357188">
              <a:buFont typeface="Wingdings" pitchFamily="2" charset="2"/>
              <a:buChar char="Ø"/>
            </a:pPr>
            <a:endParaRPr lang="en-GB" sz="800" b="1">
              <a:latin typeface="Calibri" pitchFamily="34" charset="0"/>
            </a:endParaRPr>
          </a:p>
          <a:p>
            <a:pPr marL="357188" indent="-357188">
              <a:buFont typeface="Wingdings" pitchFamily="2" charset="2"/>
              <a:buChar char="Ø"/>
            </a:pPr>
            <a:r>
              <a:rPr lang="sk-SK" sz="3200" b="1">
                <a:latin typeface="Calibri" pitchFamily="34" charset="0"/>
              </a:rPr>
              <a:t>Podiel osôb predčasne ukončujúcich vzdelanie a odbornú prípravu </a:t>
            </a:r>
            <a:r>
              <a:rPr lang="sk-SK" sz="2800" b="1">
                <a:latin typeface="Calibri" pitchFamily="34" charset="0"/>
              </a:rPr>
              <a:t>by mal byť menej ako </a:t>
            </a:r>
            <a:r>
              <a:rPr lang="sk-SK" sz="3200" b="1">
                <a:solidFill>
                  <a:srgbClr val="009900"/>
                </a:solidFill>
                <a:latin typeface="Calibri" pitchFamily="34" charset="0"/>
              </a:rPr>
              <a:t>10%</a:t>
            </a:r>
            <a:r>
              <a:rPr lang="sk-SK" sz="3200" b="1">
                <a:latin typeface="Calibri" pitchFamily="34" charset="0"/>
              </a:rPr>
              <a:t> </a:t>
            </a:r>
            <a:r>
              <a:rPr lang="sk-SK" sz="3200" b="1">
                <a:latin typeface="Calibri" pitchFamily="34" charset="0"/>
                <a:sym typeface="Wingdings" pitchFamily="2" charset="2"/>
              </a:rPr>
              <a:t> </a:t>
            </a:r>
            <a:r>
              <a:rPr lang="sk-SK" sz="3200" b="1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?!</a:t>
            </a:r>
          </a:p>
          <a:p>
            <a:pPr marL="357188" indent="-357188">
              <a:buFont typeface="Wingdings" pitchFamily="2" charset="2"/>
              <a:buChar char="Ø"/>
            </a:pPr>
            <a:endParaRPr lang="en-GB" sz="800" b="1">
              <a:latin typeface="Calibri" pitchFamily="34" charset="0"/>
            </a:endParaRPr>
          </a:p>
          <a:p>
            <a:pPr marL="357188" indent="-357188">
              <a:buFont typeface="Wingdings" pitchFamily="2" charset="2"/>
              <a:buChar char="Ø"/>
            </a:pPr>
            <a:r>
              <a:rPr lang="sk-SK" sz="3200" b="1">
                <a:latin typeface="Calibri" pitchFamily="34" charset="0"/>
              </a:rPr>
              <a:t>Podiel osôb vo veku 30–34 rokov s dosiahnutým vysokoškolským vzdelaním </a:t>
            </a:r>
            <a:r>
              <a:rPr lang="sk-SK" sz="2800" b="1">
                <a:latin typeface="Calibri" pitchFamily="34" charset="0"/>
              </a:rPr>
              <a:t>by mal byť aspoň </a:t>
            </a:r>
            <a:r>
              <a:rPr lang="sk-SK" sz="2800" b="1">
                <a:solidFill>
                  <a:srgbClr val="0070C0"/>
                </a:solidFill>
                <a:latin typeface="Calibri" pitchFamily="34" charset="0"/>
              </a:rPr>
              <a:t>40%</a:t>
            </a:r>
            <a:r>
              <a:rPr lang="sk-SK" sz="2800" b="1">
                <a:latin typeface="Calibri" pitchFamily="34" charset="0"/>
              </a:rPr>
              <a:t> </a:t>
            </a:r>
            <a:r>
              <a:rPr lang="sk-SK" sz="3200" b="1">
                <a:latin typeface="Calibri" pitchFamily="34" charset="0"/>
                <a:sym typeface="Wingdings" pitchFamily="2" charset="2"/>
              </a:rPr>
              <a:t></a:t>
            </a:r>
          </a:p>
          <a:p>
            <a:pPr marL="357188" indent="-357188">
              <a:buFont typeface="Wingdings" pitchFamily="2" charset="2"/>
              <a:buChar char="Ø"/>
            </a:pPr>
            <a:endParaRPr lang="sk-SK" sz="800" b="1">
              <a:latin typeface="Calibri" pitchFamily="34" charset="0"/>
              <a:sym typeface="Wingdings" pitchFamily="2" charset="2"/>
            </a:endParaRPr>
          </a:p>
          <a:p>
            <a:pPr marL="357188" indent="-357188">
              <a:buFont typeface="Wingdings" pitchFamily="2" charset="2"/>
              <a:buChar char="Ø"/>
            </a:pPr>
            <a:r>
              <a:rPr lang="sk-SK" sz="2400" b="1">
                <a:latin typeface="Calibri" pitchFamily="34" charset="0"/>
              </a:rPr>
              <a:t>Aspoň </a:t>
            </a:r>
            <a:r>
              <a:rPr lang="sk-SK" sz="2800" b="1">
                <a:solidFill>
                  <a:srgbClr val="0070C0"/>
                </a:solidFill>
                <a:latin typeface="Calibri" pitchFamily="34" charset="0"/>
              </a:rPr>
              <a:t>95 %</a:t>
            </a:r>
            <a:r>
              <a:rPr lang="sk-SK" sz="2400" b="1">
                <a:latin typeface="Calibri" pitchFamily="34" charset="0"/>
              </a:rPr>
              <a:t> detí vo veku od 4 rokov do veku, v ktorom sa začína povinná školská dochádzka vo vzdelávaní. </a:t>
            </a:r>
            <a:r>
              <a:rPr lang="sk-SK" sz="2800" b="1">
                <a:latin typeface="Calibri" pitchFamily="34" charset="0"/>
                <a:sym typeface="Wingdings" pitchFamily="2" charset="2"/>
              </a:rPr>
              <a:t></a:t>
            </a:r>
            <a:endParaRPr lang="en-US" sz="2400" b="1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0" y="6237288"/>
            <a:ext cx="91440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400" b="1" dirty="0">
                <a:latin typeface="+mj-lt"/>
              </a:rPr>
              <a:t>Hlavné ciele EÚ pre oblasť vzdelávania splníme (</a:t>
            </a:r>
            <a:r>
              <a:rPr lang="sk-SK" sz="2400" b="1" dirty="0">
                <a:solidFill>
                  <a:srgbClr val="FF0000"/>
                </a:solidFill>
                <a:latin typeface="+mj-lt"/>
              </a:rPr>
              <a:t>štatisticky</a:t>
            </a:r>
            <a:r>
              <a:rPr lang="sk-SK" sz="2400" b="1" dirty="0">
                <a:latin typeface="+mj-lt"/>
              </a:rPr>
              <a:t>...)  </a:t>
            </a:r>
            <a:endParaRPr lang="sk-SK" sz="2400" b="1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868362"/>
          </a:xfrm>
        </p:spPr>
        <p:txBody>
          <a:bodyPr/>
          <a:lstStyle/>
          <a:p>
            <a:r>
              <a:rPr lang="sk-SK" sz="3800" b="1" smtClean="0"/>
              <a:t>Dva ciele na rok 2020 pre oblasť vzdelávania</a:t>
            </a:r>
            <a:endParaRPr lang="en-US" sz="3800" b="1" smtClean="0"/>
          </a:p>
        </p:txBody>
      </p:sp>
      <p:sp>
        <p:nvSpPr>
          <p:cNvPr id="20482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20483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5" name="BlokTextu 5"/>
          <p:cNvSpPr txBox="1">
            <a:spLocks noChangeArrowheads="1"/>
          </p:cNvSpPr>
          <p:nvPr/>
        </p:nvSpPr>
        <p:spPr bwMode="auto">
          <a:xfrm>
            <a:off x="0" y="1916113"/>
            <a:ext cx="91440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k-SK" sz="800">
              <a:latin typeface="Calibri" pitchFamily="34" charset="0"/>
            </a:endParaRPr>
          </a:p>
          <a:p>
            <a:pPr algn="ctr"/>
            <a:r>
              <a:rPr lang="sk-SK" sz="3400" b="1">
                <a:latin typeface="Calibri" pitchFamily="34" charset="0"/>
              </a:rPr>
              <a:t>Podiel predčasne končiacich vzdelávanie pod 10%</a:t>
            </a:r>
            <a:endParaRPr lang="sk-SK" sz="3400">
              <a:latin typeface="Calibri" pitchFamily="34" charset="0"/>
            </a:endParaRPr>
          </a:p>
          <a:p>
            <a:endParaRPr lang="sk-SK" sz="1000">
              <a:latin typeface="Calibri" pitchFamily="34" charset="0"/>
            </a:endParaRPr>
          </a:p>
          <a:p>
            <a:r>
              <a:rPr lang="sk-SK" sz="3200">
                <a:latin typeface="Calibri" pitchFamily="34" charset="0"/>
              </a:rPr>
              <a:t>Eurostat 2010 </a:t>
            </a:r>
          </a:p>
          <a:p>
            <a:r>
              <a:rPr lang="sk-SK" sz="3200">
                <a:latin typeface="Calibri" pitchFamily="34" charset="0"/>
              </a:rPr>
              <a:t>SK 4,9 % .................... EÚ27 14,4 %</a:t>
            </a:r>
          </a:p>
          <a:p>
            <a:endParaRPr lang="sk-SK" sz="800">
              <a:latin typeface="Calibri" pitchFamily="34" charset="0"/>
            </a:endParaRPr>
          </a:p>
          <a:p>
            <a:r>
              <a:rPr lang="sk-SK" sz="3200">
                <a:latin typeface="Calibri" pitchFamily="34" charset="0"/>
              </a:rPr>
              <a:t>Eurostat 2010 (20-24 roční, aspoň ISCED 3C)</a:t>
            </a:r>
          </a:p>
          <a:p>
            <a:r>
              <a:rPr lang="sk-SK" sz="3200">
                <a:latin typeface="Calibri" pitchFamily="34" charset="0"/>
              </a:rPr>
              <a:t>SK 93,2 %................... EÚ27 79,0 %</a:t>
            </a:r>
            <a:endParaRPr lang="sk-SK" sz="2400">
              <a:latin typeface="Calibri" pitchFamily="34" charset="0"/>
            </a:endParaRPr>
          </a:p>
          <a:p>
            <a:endParaRPr lang="sk-SK" sz="1600">
              <a:latin typeface="Calibri" pitchFamily="34" charset="0"/>
            </a:endParaRPr>
          </a:p>
          <a:p>
            <a:r>
              <a:rPr lang="sk-SK" sz="3200">
                <a:latin typeface="Calibri" pitchFamily="34" charset="0"/>
              </a:rPr>
              <a:t>Census 2001 :</a:t>
            </a:r>
          </a:p>
          <a:p>
            <a:r>
              <a:rPr lang="sk-SK" sz="3200">
                <a:solidFill>
                  <a:srgbClr val="FF0000"/>
                </a:solidFill>
                <a:latin typeface="Calibri" pitchFamily="34" charset="0"/>
              </a:rPr>
              <a:t>19,9 % Rómov 20 – 24 r. aspoň s vyučením (ISCED 3C)</a:t>
            </a:r>
          </a:p>
          <a:p>
            <a:r>
              <a:rPr lang="sk-SK" sz="3200">
                <a:latin typeface="Calibri" pitchFamily="34" charset="0"/>
              </a:rPr>
              <a:t>89,4 % 20 – 24 r. obyvateľstva celkovo</a:t>
            </a:r>
          </a:p>
          <a:p>
            <a:endParaRPr lang="sk-SK" sz="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3800" b="1" dirty="0" smtClean="0">
                <a:latin typeface="+mn-lt"/>
              </a:rPr>
              <a:t>Dva ciele na rok 2020 pre oblasť vzdelávania </a:t>
            </a:r>
            <a:endParaRPr lang="en-US" sz="3800" b="1" dirty="0" smtClean="0">
              <a:latin typeface="+mn-lt"/>
            </a:endParaRPr>
          </a:p>
        </p:txBody>
      </p:sp>
      <p:sp>
        <p:nvSpPr>
          <p:cNvPr id="22530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22531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3" name="BlokTextu 5"/>
          <p:cNvSpPr txBox="1">
            <a:spLocks noChangeArrowheads="1"/>
          </p:cNvSpPr>
          <p:nvPr/>
        </p:nvSpPr>
        <p:spPr bwMode="auto">
          <a:xfrm>
            <a:off x="0" y="1717675"/>
            <a:ext cx="9144000" cy="557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 b="1">
                <a:latin typeface="Calibri" pitchFamily="34" charset="0"/>
              </a:rPr>
              <a:t> Minimálne 40 %  30- až 34-ročných s VŠ vzdelaním</a:t>
            </a:r>
          </a:p>
          <a:p>
            <a:endParaRPr lang="sk-SK" sz="1000" i="1">
              <a:latin typeface="Calibri" pitchFamily="34" charset="0"/>
            </a:endParaRPr>
          </a:p>
          <a:p>
            <a:r>
              <a:rPr lang="sk-SK" sz="2800">
                <a:latin typeface="Calibri" pitchFamily="34" charset="0"/>
              </a:rPr>
              <a:t>2010 :  45,7% maturantov na VŠ – trend smerujúci k splneniu</a:t>
            </a:r>
          </a:p>
          <a:p>
            <a:endParaRPr lang="sk-SK" sz="10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sk-SK" sz="3200">
                <a:latin typeface="Calibri" pitchFamily="34" charset="0"/>
              </a:rPr>
              <a:t>Sporná kritika neprimeraného počtu VŠ študentov</a:t>
            </a:r>
          </a:p>
          <a:p>
            <a:r>
              <a:rPr lang="sk-SK" sz="2800">
                <a:latin typeface="Calibri" pitchFamily="34" charset="0"/>
              </a:rPr>
              <a:t>(Podiel novoprijatých študentov v prepočte na populačný ročník 19 ročných- 60.9%)   </a:t>
            </a:r>
          </a:p>
          <a:p>
            <a:pPr>
              <a:buFont typeface="Arial" charset="0"/>
              <a:buChar char="•"/>
            </a:pPr>
            <a:r>
              <a:rPr lang="sk-SK" sz="3200">
                <a:solidFill>
                  <a:srgbClr val="FF0000"/>
                </a:solidFill>
                <a:latin typeface="Calibri" pitchFamily="34" charset="0"/>
              </a:rPr>
              <a:t>2009 Bolonská hodnotiaca správa – SK najzaostalejšie</a:t>
            </a:r>
          </a:p>
          <a:p>
            <a:endParaRPr lang="sk-SK" sz="800">
              <a:latin typeface="Calibri" pitchFamily="34" charset="0"/>
            </a:endParaRPr>
          </a:p>
          <a:p>
            <a:r>
              <a:rPr lang="sk-SK" sz="2400" b="1">
                <a:latin typeface="Calibri" pitchFamily="34" charset="0"/>
              </a:rPr>
              <a:t>Nevhodná ponuka bakalárskeho štúdia. </a:t>
            </a:r>
          </a:p>
          <a:p>
            <a:r>
              <a:rPr lang="sk-SK" sz="2400" b="1">
                <a:latin typeface="Calibri" pitchFamily="34" charset="0"/>
              </a:rPr>
              <a:t>Neprimeraný počet študentov prijatých na magisterské štúdium</a:t>
            </a:r>
          </a:p>
          <a:p>
            <a:r>
              <a:rPr lang="sk-SK" sz="2400" b="1">
                <a:latin typeface="Calibri" pitchFamily="34" charset="0"/>
              </a:rPr>
              <a:t>Kredity nedostatočne odrážajúce študijné zaťaženie</a:t>
            </a:r>
          </a:p>
          <a:p>
            <a:r>
              <a:rPr lang="sk-SK" sz="2400" b="1">
                <a:latin typeface="Calibri" pitchFamily="34" charset="0"/>
              </a:rPr>
              <a:t>Obvykle málo vzdelávacích alternatívnych ciest</a:t>
            </a:r>
          </a:p>
          <a:p>
            <a:endParaRPr lang="sk-SK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l" eaLnBrk="0" hangingPunct="0"/>
            <a:r>
              <a:rPr lang="sk-SK" sz="3600" b="1" smtClean="0"/>
              <a:t>Slovo o znalostnej ekonomike</a:t>
            </a:r>
            <a:r>
              <a:rPr lang="sk-SK" sz="2800" b="1" smtClean="0"/>
              <a:t>:</a:t>
            </a:r>
            <a:r>
              <a:rPr lang="sk-SK" sz="2000" b="1" smtClean="0"/>
              <a:t>......na naplnenie našich ambícií stať sa Úniou inovácií </a:t>
            </a:r>
            <a:r>
              <a:rPr lang="sk-SK" sz="3000" b="1" smtClean="0">
                <a:solidFill>
                  <a:srgbClr val="FF0000"/>
                </a:solidFill>
              </a:rPr>
              <a:t>potrebujeme 1 milión výskumníkov</a:t>
            </a:r>
            <a:endParaRPr lang="en-US" sz="2200" b="1" smtClean="0"/>
          </a:p>
        </p:txBody>
      </p:sp>
      <p:sp>
        <p:nvSpPr>
          <p:cNvPr id="24578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17573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24579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971550" y="1700213"/>
            <a:ext cx="7696200" cy="1587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1" name="BlokTextu 5"/>
          <p:cNvSpPr txBox="1">
            <a:spLocks noChangeArrowheads="1"/>
          </p:cNvSpPr>
          <p:nvPr/>
        </p:nvSpPr>
        <p:spPr bwMode="auto">
          <a:xfrm>
            <a:off x="179388" y="2060575"/>
            <a:ext cx="83835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Calibri" pitchFamily="34" charset="0"/>
              </a:rPr>
              <a:t>  </a:t>
            </a:r>
          </a:p>
          <a:p>
            <a:r>
              <a:rPr lang="sk-SK">
                <a:latin typeface="Calibri" pitchFamily="34" charset="0"/>
              </a:rPr>
              <a:t> 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0" y="4581525"/>
          <a:ext cx="4176713" cy="19319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5240"/>
                <a:gridCol w="1172341"/>
                <a:gridCol w="1318883"/>
              </a:tblGrid>
              <a:tr h="491700">
                <a:tc>
                  <a:txBody>
                    <a:bodyPr/>
                    <a:lstStyle/>
                    <a:p>
                      <a:endParaRPr lang="sk-SK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1998</a:t>
                      </a:r>
                      <a:endParaRPr lang="sk-SK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2009</a:t>
                      </a:r>
                      <a:endParaRPr lang="sk-SK" sz="2400" b="1" dirty="0"/>
                    </a:p>
                  </a:txBody>
                  <a:tcPr/>
                </a:tc>
              </a:tr>
              <a:tr h="491700"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Česko</a:t>
                      </a:r>
                      <a:endParaRPr lang="sk-SK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2 200</a:t>
                      </a:r>
                      <a:endParaRPr lang="sk-SK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10 800</a:t>
                      </a:r>
                      <a:endParaRPr lang="sk-SK" sz="2400" b="1" dirty="0"/>
                    </a:p>
                  </a:txBody>
                  <a:tcPr/>
                </a:tc>
              </a:tr>
              <a:tr h="491700"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Maďarsko</a:t>
                      </a:r>
                      <a:endParaRPr lang="sk-SK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4 500</a:t>
                      </a:r>
                      <a:endParaRPr lang="sk-SK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8 200</a:t>
                      </a:r>
                      <a:endParaRPr lang="sk-SK" sz="2400" b="1" dirty="0"/>
                    </a:p>
                  </a:txBody>
                  <a:tcPr/>
                </a:tc>
              </a:tr>
              <a:tr h="397108"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Slovensko</a:t>
                      </a:r>
                      <a:endParaRPr lang="sk-SK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3 000</a:t>
                      </a:r>
                      <a:endParaRPr lang="sk-SK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rgbClr val="FF0000"/>
                          </a:solidFill>
                        </a:rPr>
                        <a:t>29 400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604" name="Obdĺžnik 8"/>
          <p:cNvSpPr>
            <a:spLocks noChangeArrowheads="1"/>
          </p:cNvSpPr>
          <p:nvPr/>
        </p:nvSpPr>
        <p:spPr bwMode="auto">
          <a:xfrm>
            <a:off x="0" y="4149725"/>
            <a:ext cx="493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sk-SK" sz="24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ahoma" pitchFamily="34" charset="0"/>
              </a:rPr>
              <a:t>Počet VŠ študentov v zahraničí</a:t>
            </a:r>
            <a:endParaRPr lang="sk-SK" sz="2400" b="1">
              <a:latin typeface="Calibri" pitchFamily="34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24605" name="BlokTextu 9"/>
          <p:cNvSpPr txBox="1">
            <a:spLocks noChangeArrowheads="1"/>
          </p:cNvSpPr>
          <p:nvPr/>
        </p:nvSpPr>
        <p:spPr bwMode="auto">
          <a:xfrm>
            <a:off x="0" y="6519863"/>
            <a:ext cx="5761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sk-SK" b="1">
                <a:latin typeface="Calibri" pitchFamily="34" charset="0"/>
              </a:rPr>
              <a:t>Zdroj: Eurostat;  </a:t>
            </a:r>
            <a:r>
              <a:rPr lang="sk-SK" b="1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* </a:t>
            </a:r>
            <a:r>
              <a:rPr lang="sk-SK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ahoma" pitchFamily="34" charset="0"/>
              </a:rPr>
              <a:t>v EÚ, EEA a kandid. krajinách</a:t>
            </a:r>
            <a:endParaRPr lang="sk-SK" b="1">
              <a:latin typeface="Calibri" pitchFamily="34" charset="0"/>
            </a:endParaRPr>
          </a:p>
        </p:txBody>
      </p:sp>
      <p:sp>
        <p:nvSpPr>
          <p:cNvPr id="24606" name="BlokTextu 11"/>
          <p:cNvSpPr txBox="1">
            <a:spLocks noChangeArrowheads="1"/>
          </p:cNvSpPr>
          <p:nvPr/>
        </p:nvSpPr>
        <p:spPr bwMode="auto">
          <a:xfrm>
            <a:off x="4284663" y="4149725"/>
            <a:ext cx="23161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>
                <a:latin typeface="Calibri" pitchFamily="34" charset="0"/>
              </a:rPr>
              <a:t>Zdroj: Eurostat; GERD</a:t>
            </a:r>
          </a:p>
        </p:txBody>
      </p:sp>
      <p:sp>
        <p:nvSpPr>
          <p:cNvPr id="24607" name="BlokTextu 12"/>
          <p:cNvSpPr txBox="1">
            <a:spLocks noChangeArrowheads="1"/>
          </p:cNvSpPr>
          <p:nvPr/>
        </p:nvSpPr>
        <p:spPr bwMode="auto">
          <a:xfrm>
            <a:off x="4098925" y="1773238"/>
            <a:ext cx="5045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2400" b="1">
                <a:latin typeface="Calibri" pitchFamily="34" charset="0"/>
              </a:rPr>
              <a:t>Výdavky na vedu a výskum ako % HDP</a:t>
            </a:r>
          </a:p>
        </p:txBody>
      </p:sp>
      <p:sp>
        <p:nvSpPr>
          <p:cNvPr id="24608" name="BlokTextu 14"/>
          <p:cNvSpPr txBox="1">
            <a:spLocks noChangeArrowheads="1"/>
          </p:cNvSpPr>
          <p:nvPr/>
        </p:nvSpPr>
        <p:spPr bwMode="auto">
          <a:xfrm>
            <a:off x="5003800" y="1125538"/>
            <a:ext cx="33845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400" b="1">
                <a:latin typeface="Calibri" pitchFamily="34" charset="0"/>
              </a:rPr>
              <a:t>(Program NZNPM , s.10).</a:t>
            </a:r>
            <a:endParaRPr lang="sk-SK" sz="2000">
              <a:latin typeface="Calibri" pitchFamily="34" charset="0"/>
            </a:endParaRPr>
          </a:p>
        </p:txBody>
      </p:sp>
      <p:sp>
        <p:nvSpPr>
          <p:cNvPr id="17" name="Vývojový diagram: pamäť so sekvenčným prístupom 16"/>
          <p:cNvSpPr/>
          <p:nvPr/>
        </p:nvSpPr>
        <p:spPr>
          <a:xfrm>
            <a:off x="611188" y="2276475"/>
            <a:ext cx="2952750" cy="1333500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dirty="0"/>
              <a:t>Cieľ EÚ2020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dirty="0"/>
              <a:t>3% HDP</a:t>
            </a:r>
            <a:endParaRPr lang="sk-SK" sz="2800" dirty="0"/>
          </a:p>
        </p:txBody>
      </p:sp>
      <p:sp>
        <p:nvSpPr>
          <p:cNvPr id="18" name="Výbuch 1 17"/>
          <p:cNvSpPr/>
          <p:nvPr/>
        </p:nvSpPr>
        <p:spPr>
          <a:xfrm>
            <a:off x="4427538" y="4652963"/>
            <a:ext cx="4716462" cy="1944687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600" dirty="0"/>
              <a:t>Kvalita VŠ?</a:t>
            </a:r>
            <a:endParaRPr lang="sk-SK" sz="3600" dirty="0"/>
          </a:p>
        </p:txBody>
      </p:sp>
      <p:graphicFrame>
        <p:nvGraphicFramePr>
          <p:cNvPr id="16" name="Tabuľka 15"/>
          <p:cNvGraphicFramePr>
            <a:graphicFrameLocks noGrp="1"/>
          </p:cNvGraphicFramePr>
          <p:nvPr/>
        </p:nvGraphicFramePr>
        <p:xfrm>
          <a:off x="4284663" y="2205038"/>
          <a:ext cx="467995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3055"/>
                <a:gridCol w="970876"/>
                <a:gridCol w="970876"/>
                <a:gridCol w="935712"/>
              </a:tblGrid>
              <a:tr h="370840">
                <a:tc>
                  <a:txBody>
                    <a:bodyPr/>
                    <a:lstStyle/>
                    <a:p>
                      <a:endParaRPr lang="sk-SK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1998</a:t>
                      </a:r>
                      <a:endParaRPr lang="sk-SK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2009</a:t>
                      </a:r>
                      <a:endParaRPr lang="sk-SK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Česko</a:t>
                      </a:r>
                      <a:endParaRPr lang="sk-SK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1,15</a:t>
                      </a:r>
                      <a:endParaRPr lang="sk-SK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1,53</a:t>
                      </a:r>
                      <a:endParaRPr lang="sk-SK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Maďarsko</a:t>
                      </a:r>
                      <a:endParaRPr lang="sk-SK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0,66</a:t>
                      </a:r>
                      <a:endParaRPr lang="sk-SK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1,15</a:t>
                      </a:r>
                      <a:endParaRPr lang="sk-SK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Slovensko</a:t>
                      </a:r>
                      <a:endParaRPr lang="sk-SK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0,76</a:t>
                      </a:r>
                      <a:endParaRPr lang="sk-SK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sk-SK" smtClean="0"/>
              <a:t>Hlavné ciele EÚ na rok 2020</a:t>
            </a:r>
            <a:r>
              <a:rPr lang="sk-SK" b="1" smtClean="0"/>
              <a:t> </a:t>
            </a:r>
            <a:endParaRPr lang="en-US" b="1" smtClean="0"/>
          </a:p>
        </p:txBody>
      </p:sp>
      <p:sp>
        <p:nvSpPr>
          <p:cNvPr id="26626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26627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9" name="BlokTextu 5"/>
          <p:cNvSpPr txBox="1">
            <a:spLocks noChangeArrowheads="1"/>
          </p:cNvSpPr>
          <p:nvPr/>
        </p:nvSpPr>
        <p:spPr bwMode="auto">
          <a:xfrm>
            <a:off x="0" y="1916113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600" b="1">
                <a:latin typeface="Calibri" pitchFamily="34" charset="0"/>
              </a:rPr>
              <a:t>Dva ciele pre oblasť vzdelávania – </a:t>
            </a:r>
            <a:r>
              <a:rPr lang="sk-SK" sz="3600" b="1">
                <a:solidFill>
                  <a:srgbClr val="FF0000"/>
                </a:solidFill>
                <a:latin typeface="Calibri" pitchFamily="34" charset="0"/>
              </a:rPr>
              <a:t>Splníme, ALE</a:t>
            </a:r>
          </a:p>
          <a:p>
            <a:endParaRPr lang="sk-SK" sz="800">
              <a:latin typeface="Calibri" pitchFamily="34" charset="0"/>
            </a:endParaRPr>
          </a:p>
          <a:p>
            <a:r>
              <a:rPr lang="sk-SK" sz="3200">
                <a:latin typeface="Calibri" pitchFamily="34" charset="0"/>
              </a:rPr>
              <a:t>Podiel predčasne končiacich šk. dochádzku pod 10%,</a:t>
            </a:r>
          </a:p>
          <a:p>
            <a:r>
              <a:rPr lang="sk-SK" sz="3200">
                <a:latin typeface="Calibri" pitchFamily="34" charset="0"/>
              </a:rPr>
              <a:t>Minimálne 40 % 30- až 34-ročných s VŠ vzdelaním </a:t>
            </a:r>
          </a:p>
          <a:p>
            <a:endParaRPr lang="sk-SK" sz="3200">
              <a:latin typeface="Calibri" pitchFamily="34" charset="0"/>
            </a:endParaRPr>
          </a:p>
          <a:p>
            <a:r>
              <a:rPr lang="sk-SK" sz="3600">
                <a:latin typeface="Calibri" pitchFamily="34" charset="0"/>
              </a:rPr>
              <a:t> </a:t>
            </a:r>
            <a:r>
              <a:rPr lang="sk-SK" sz="3600" b="1">
                <a:latin typeface="Calibri" pitchFamily="34" charset="0"/>
              </a:rPr>
              <a:t>Dva ďalšie relevantné ciele EÚ - </a:t>
            </a:r>
            <a:r>
              <a:rPr lang="sk-SK" sz="3600" b="1">
                <a:solidFill>
                  <a:srgbClr val="FF0000"/>
                </a:solidFill>
                <a:latin typeface="Calibri" pitchFamily="34" charset="0"/>
              </a:rPr>
              <a:t>Nesplníme</a:t>
            </a:r>
          </a:p>
          <a:p>
            <a:endParaRPr lang="sk-SK" sz="800">
              <a:latin typeface="Calibri" pitchFamily="34" charset="0"/>
            </a:endParaRPr>
          </a:p>
          <a:p>
            <a:r>
              <a:rPr lang="sk-SK" sz="3200">
                <a:latin typeface="Calibri" pitchFamily="34" charset="0"/>
              </a:rPr>
              <a:t>Úroveň investícií do výskumu a vývoja  3 % HDP</a:t>
            </a:r>
          </a:p>
          <a:p>
            <a:r>
              <a:rPr lang="sk-SK" sz="3200">
                <a:latin typeface="Calibri" pitchFamily="34" charset="0"/>
              </a:rPr>
              <a:t>Miera zamestnanosti  20 – 64 ročných 75 %</a:t>
            </a:r>
          </a:p>
          <a:p>
            <a:endParaRPr lang="sk-SK" sz="3200">
              <a:latin typeface="Calibri" pitchFamily="34" charset="0"/>
            </a:endParaRPr>
          </a:p>
          <a:p>
            <a:endParaRPr lang="sk-SK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pl-PL" sz="3600" b="1" smtClean="0"/>
              <a:t> Miera zamestnanosti v roku 2010 podľa úrovne vzdelania a vekových skupín (%)</a:t>
            </a:r>
            <a:endParaRPr lang="en-US" b="1" smtClean="0"/>
          </a:p>
        </p:txBody>
      </p:sp>
      <p:sp>
        <p:nvSpPr>
          <p:cNvPr id="28674" name="Zástupný symbol obsahu 2"/>
          <p:cNvSpPr>
            <a:spLocks noGrp="1"/>
          </p:cNvSpPr>
          <p:nvPr>
            <p:ph idx="1"/>
          </p:nvPr>
        </p:nvSpPr>
        <p:spPr>
          <a:xfrm>
            <a:off x="381000" y="1773238"/>
            <a:ext cx="8763000" cy="396081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sk-SK" sz="2400" b="1" smtClean="0"/>
              <a:t> </a:t>
            </a:r>
            <a:endParaRPr lang="en-US" smtClean="0"/>
          </a:p>
        </p:txBody>
      </p:sp>
      <p:pic>
        <p:nvPicPr>
          <p:cNvPr id="28675" name="Obrázok 4" descr="LOGO SK_EU20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nica 6"/>
          <p:cNvCxnSpPr/>
          <p:nvPr/>
        </p:nvCxnSpPr>
        <p:spPr>
          <a:xfrm>
            <a:off x="1447800" y="1600200"/>
            <a:ext cx="7696200" cy="1588"/>
          </a:xfrm>
          <a:prstGeom prst="line">
            <a:avLst/>
          </a:prstGeom>
          <a:ln w="57150">
            <a:solidFill>
              <a:srgbClr val="D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7" name="BlokTextu 7"/>
          <p:cNvSpPr txBox="1">
            <a:spLocks noChangeArrowheads="1"/>
          </p:cNvSpPr>
          <p:nvPr/>
        </p:nvSpPr>
        <p:spPr bwMode="auto">
          <a:xfrm>
            <a:off x="179388" y="5589588"/>
            <a:ext cx="5219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400" b="1">
                <a:latin typeface="Calibri" pitchFamily="34" charset="0"/>
              </a:rPr>
              <a:t>Zdroj: Eurostat, LFS-VZPS</a:t>
            </a:r>
          </a:p>
        </p:txBody>
      </p:sp>
      <p:graphicFrame>
        <p:nvGraphicFramePr>
          <p:cNvPr id="9" name="Tabuľka 8"/>
          <p:cNvGraphicFramePr>
            <a:graphicFrameLocks noGrp="1"/>
          </p:cNvGraphicFramePr>
          <p:nvPr/>
        </p:nvGraphicFramePr>
        <p:xfrm>
          <a:off x="179388" y="2565400"/>
          <a:ext cx="8785225" cy="299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4496"/>
                <a:gridCol w="1440160"/>
                <a:gridCol w="1512168"/>
                <a:gridCol w="1368152"/>
              </a:tblGrid>
              <a:tr h="72008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cap="small" dirty="0" smtClean="0"/>
                        <a:t>V</a:t>
                      </a:r>
                      <a:r>
                        <a:rPr lang="sk-SK" sz="3700" cap="small" dirty="0" err="1" smtClean="0"/>
                        <a:t>ek</a:t>
                      </a:r>
                      <a:r>
                        <a:rPr lang="en-GB" sz="3700" cap="small" dirty="0" smtClean="0"/>
                        <a:t>/</a:t>
                      </a:r>
                      <a:r>
                        <a:rPr lang="en-GB" sz="3700" cap="small" dirty="0" err="1" smtClean="0"/>
                        <a:t>Vzdelanie</a:t>
                      </a:r>
                      <a:endParaRPr lang="sk-SK" sz="3700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cap="small" dirty="0"/>
                        <a:t>15-24</a:t>
                      </a:r>
                      <a:endParaRPr lang="sk-SK" sz="3700" b="1" cap="small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cap="small" dirty="0"/>
                        <a:t>25-49</a:t>
                      </a:r>
                      <a:endParaRPr lang="sk-SK" sz="3700" b="1" cap="small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cap="small" dirty="0"/>
                        <a:t>50-64</a:t>
                      </a:r>
                      <a:endParaRPr lang="sk-SK" sz="3700" b="1" cap="small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6945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cap="small" dirty="0"/>
                        <a:t>ISCED 0-2</a:t>
                      </a:r>
                      <a:endParaRPr lang="sk-SK" sz="3700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b="1" dirty="0">
                          <a:solidFill>
                            <a:srgbClr val="FF0000"/>
                          </a:solidFill>
                        </a:rPr>
                        <a:t>2,0</a:t>
                      </a:r>
                      <a:endParaRPr lang="sk-SK" sz="3700" b="1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b="1" dirty="0">
                          <a:solidFill>
                            <a:srgbClr val="FF0000"/>
                          </a:solidFill>
                        </a:rPr>
                        <a:t>32,1</a:t>
                      </a:r>
                      <a:endParaRPr lang="sk-SK" sz="3700" b="1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b="1" dirty="0">
                          <a:solidFill>
                            <a:srgbClr val="FF0000"/>
                          </a:solidFill>
                        </a:rPr>
                        <a:t>27,7</a:t>
                      </a:r>
                      <a:endParaRPr lang="sk-SK" sz="3700" b="1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6945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cap="small" dirty="0"/>
                        <a:t>ISCED 3-4</a:t>
                      </a:r>
                      <a:endParaRPr lang="sk-SK" sz="3700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b="0" dirty="0"/>
                        <a:t>36,4</a:t>
                      </a:r>
                      <a:endParaRPr lang="sk-SK" sz="3700" b="0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b="1" dirty="0">
                          <a:solidFill>
                            <a:srgbClr val="00B050"/>
                          </a:solidFill>
                        </a:rPr>
                        <a:t>77,4</a:t>
                      </a:r>
                      <a:endParaRPr lang="sk-SK" sz="3700" b="1" dirty="0">
                        <a:solidFill>
                          <a:srgbClr val="00B05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b="0"/>
                        <a:t>54,7</a:t>
                      </a:r>
                      <a:endParaRPr lang="sk-SK" sz="3700" b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6945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cap="small" dirty="0"/>
                        <a:t>ISCED 5-6</a:t>
                      </a:r>
                      <a:endParaRPr lang="sk-SK" sz="3700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b="0" dirty="0"/>
                        <a:t>30,8</a:t>
                      </a:r>
                      <a:endParaRPr lang="sk-SK" sz="3700" b="0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b="1" dirty="0">
                          <a:solidFill>
                            <a:srgbClr val="00B050"/>
                          </a:solidFill>
                        </a:rPr>
                        <a:t>84,6</a:t>
                      </a:r>
                      <a:endParaRPr lang="sk-SK" sz="3700" b="1" dirty="0">
                        <a:solidFill>
                          <a:srgbClr val="00B05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b="1" dirty="0">
                          <a:solidFill>
                            <a:srgbClr val="00B050"/>
                          </a:solidFill>
                        </a:rPr>
                        <a:t>75,5</a:t>
                      </a:r>
                      <a:endParaRPr lang="sk-SK" sz="3700" b="1" dirty="0">
                        <a:solidFill>
                          <a:srgbClr val="00B05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6945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cap="small" dirty="0"/>
                        <a:t>Total</a:t>
                      </a:r>
                      <a:endParaRPr lang="sk-SK" sz="3700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b="0" dirty="0"/>
                        <a:t>20,6</a:t>
                      </a:r>
                      <a:endParaRPr lang="sk-SK" sz="3700" b="0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b="1" dirty="0">
                          <a:solidFill>
                            <a:srgbClr val="00B050"/>
                          </a:solidFill>
                        </a:rPr>
                        <a:t>76,0</a:t>
                      </a:r>
                      <a:endParaRPr lang="sk-SK" sz="3700" b="1" dirty="0">
                        <a:solidFill>
                          <a:srgbClr val="00B05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700" b="0" dirty="0"/>
                        <a:t>53,5</a:t>
                      </a:r>
                      <a:endParaRPr lang="sk-SK" sz="3700" b="0" dirty="0">
                        <a:solidFill>
                          <a:srgbClr val="00008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1565</Words>
  <Application>Microsoft Office PowerPoint</Application>
  <PresentationFormat>On-screen Show (4:3)</PresentationFormat>
  <Paragraphs>349</Paragraphs>
  <Slides>28</Slides>
  <Notes>24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Šablóna návrhu</vt:lpstr>
      </vt:variant>
      <vt:variant>
        <vt:i4>1</vt:i4>
      </vt:variant>
      <vt:variant>
        <vt:lpstr>Nadpisy snímok</vt:lpstr>
      </vt:variant>
      <vt:variant>
        <vt:i4>28</vt:i4>
      </vt:variant>
    </vt:vector>
  </HeadingPairs>
  <TitlesOfParts>
    <vt:vector size="37" baseType="lpstr">
      <vt:lpstr>Calibri</vt:lpstr>
      <vt:lpstr>Arial</vt:lpstr>
      <vt:lpstr>Wingdings</vt:lpstr>
      <vt:lpstr>Times New Roman</vt:lpstr>
      <vt:lpstr>Tahoma</vt:lpstr>
      <vt:lpstr>Arial Narrow</vt:lpstr>
      <vt:lpstr>Symbol</vt:lpstr>
      <vt:lpstr>MS PGothic</vt:lpstr>
      <vt:lpstr>Motív Office</vt:lpstr>
      <vt:lpstr>Program pre nové zručnosti a nové pracovné miesta</vt:lpstr>
      <vt:lpstr>Snímka 2</vt:lpstr>
      <vt:lpstr>Európske stratégie a  odborné vzdelávanie a príprava (OVP)</vt:lpstr>
      <vt:lpstr>Snímka 4</vt:lpstr>
      <vt:lpstr>Dva ciele na rok 2020 pre oblasť vzdelávania</vt:lpstr>
      <vt:lpstr>Dva ciele na rok 2020 pre oblasť vzdelávania </vt:lpstr>
      <vt:lpstr>Slovo o znalostnej ekonomike:......na naplnenie našich ambícií stať sa Úniou inovácií potrebujeme 1 milión výskumníkov</vt:lpstr>
      <vt:lpstr>Hlavné ciele EÚ na rok 2020 </vt:lpstr>
      <vt:lpstr> Miera zamestnanosti v roku 2010 podľa úrovne vzdelania a vekových skupín (%)</vt:lpstr>
      <vt:lpstr>Miera nezamestnanosti 15 -24 ročných v roku 2010 podľa úrovne  vzdelania v SR a EÚ27 (%)</vt:lpstr>
      <vt:lpstr>Dva štrukturálne zásahy do systému OVP(1) Rozmýšľanie rukami</vt:lpstr>
      <vt:lpstr>Dva štrukturálne zásahy do systému OVP(2) Bolonský poloprodukt</vt:lpstr>
      <vt:lpstr>Snímka 13</vt:lpstr>
      <vt:lpstr>Rétorika vs činnosť  </vt:lpstr>
      <vt:lpstr>Snímka 15</vt:lpstr>
      <vt:lpstr>Post-lisabonský vývoj</vt:lpstr>
      <vt:lpstr>Cieľová transformácia OVP?!  </vt:lpstr>
      <vt:lpstr>Trh vzdelávacích služieb vs Trh práce  </vt:lpstr>
      <vt:lpstr>Konflikt dvoch svetov? - Ako zefektívniť sekundárne OVP? Prečo školy ignorujú dopyt na trhu práce? </vt:lpstr>
      <vt:lpstr>Financovanie OVP- neudržateľný model  </vt:lpstr>
      <vt:lpstr>Politiku založiť na faktoch  </vt:lpstr>
      <vt:lpstr>MPSVR a MŠVVŠ (NSP a NSK)  Flexibilizácia nadobúdania kvalifikácie</vt:lpstr>
      <vt:lpstr>Dva systémové zásahy do OVP (1) Kvalita vzdelávania a súlad s dopytom</vt:lpstr>
      <vt:lpstr>Dva systémové zásahy do OVP (2) Kvalita učiteľov a majstrov </vt:lpstr>
      <vt:lpstr> Ročný plat učiteľa* na začiatku, po 15 rokoch a v maxime kariéry v roku 2009 (USD, PKS) </vt:lpstr>
      <vt:lpstr>Dve zlyhania v manažmente ľudských zdrojov</vt:lpstr>
      <vt:lpstr>Dve cesty,  ktorými môže krajina zničiť svoju budúcnosť  </vt:lpstr>
      <vt:lpstr>Program pre nové zručnosti a nové pracovné miesta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pre nové zručnosti a nové  pracovné miesta</dc:title>
  <dc:creator>juraj</dc:creator>
  <cp:lastModifiedBy>Observatorium</cp:lastModifiedBy>
  <cp:revision>88</cp:revision>
  <dcterms:created xsi:type="dcterms:W3CDTF">2011-11-13T11:29:55Z</dcterms:created>
  <dcterms:modified xsi:type="dcterms:W3CDTF">2012-02-14T09:37:49Z</dcterms:modified>
</cp:coreProperties>
</file>